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45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C668A-4DFA-461F-A481-A3A06C9638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3736355-8ACC-4E78-92BD-9D60C0CFB7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F7B4877-7D90-494C-9E79-38F357AE309D}"/>
              </a:ext>
            </a:extLst>
          </p:cNvPr>
          <p:cNvSpPr>
            <a:spLocks noGrp="1"/>
          </p:cNvSpPr>
          <p:nvPr>
            <p:ph type="dt" sz="half" idx="10"/>
          </p:nvPr>
        </p:nvSpPr>
        <p:spPr/>
        <p:txBody>
          <a:bodyPr/>
          <a:lstStyle/>
          <a:p>
            <a:fld id="{5A02196E-ABBA-478C-8719-086EE2349E72}" type="datetimeFigureOut">
              <a:rPr lang="en-GB" smtClean="0"/>
              <a:t>21/09/2020</a:t>
            </a:fld>
            <a:endParaRPr lang="en-GB"/>
          </a:p>
        </p:txBody>
      </p:sp>
      <p:sp>
        <p:nvSpPr>
          <p:cNvPr id="5" name="Footer Placeholder 4">
            <a:extLst>
              <a:ext uri="{FF2B5EF4-FFF2-40B4-BE49-F238E27FC236}">
                <a16:creationId xmlns:a16="http://schemas.microsoft.com/office/drawing/2014/main" id="{48403E67-3AD9-4E08-AE0F-AFA489B255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F0B013C-56C1-41CD-A5EB-E6F65198784E}"/>
              </a:ext>
            </a:extLst>
          </p:cNvPr>
          <p:cNvSpPr>
            <a:spLocks noGrp="1"/>
          </p:cNvSpPr>
          <p:nvPr>
            <p:ph type="sldNum" sz="quarter" idx="12"/>
          </p:nvPr>
        </p:nvSpPr>
        <p:spPr/>
        <p:txBody>
          <a:bodyPr/>
          <a:lstStyle/>
          <a:p>
            <a:fld id="{0829D797-4308-4190-906D-9A790501AE97}" type="slidenum">
              <a:rPr lang="en-GB" smtClean="0"/>
              <a:t>‹#›</a:t>
            </a:fld>
            <a:endParaRPr lang="en-GB"/>
          </a:p>
        </p:txBody>
      </p:sp>
    </p:spTree>
    <p:extLst>
      <p:ext uri="{BB962C8B-B14F-4D97-AF65-F5344CB8AC3E}">
        <p14:creationId xmlns:p14="http://schemas.microsoft.com/office/powerpoint/2010/main" val="1191783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DAA96-6CE1-496C-ABEC-EE25C8E644E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EEC2D88-0BD5-4DAF-9A41-75D84E0DE8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7545BE9-1522-4111-B088-42FCFCF83333}"/>
              </a:ext>
            </a:extLst>
          </p:cNvPr>
          <p:cNvSpPr>
            <a:spLocks noGrp="1"/>
          </p:cNvSpPr>
          <p:nvPr>
            <p:ph type="dt" sz="half" idx="10"/>
          </p:nvPr>
        </p:nvSpPr>
        <p:spPr/>
        <p:txBody>
          <a:bodyPr/>
          <a:lstStyle/>
          <a:p>
            <a:fld id="{5A02196E-ABBA-478C-8719-086EE2349E72}" type="datetimeFigureOut">
              <a:rPr lang="en-GB" smtClean="0"/>
              <a:t>21/09/2020</a:t>
            </a:fld>
            <a:endParaRPr lang="en-GB"/>
          </a:p>
        </p:txBody>
      </p:sp>
      <p:sp>
        <p:nvSpPr>
          <p:cNvPr id="5" name="Footer Placeholder 4">
            <a:extLst>
              <a:ext uri="{FF2B5EF4-FFF2-40B4-BE49-F238E27FC236}">
                <a16:creationId xmlns:a16="http://schemas.microsoft.com/office/drawing/2014/main" id="{1D8831C1-6DB6-4D0D-BBCB-FCF019846D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749431-2925-426C-8783-9B85228C5F65}"/>
              </a:ext>
            </a:extLst>
          </p:cNvPr>
          <p:cNvSpPr>
            <a:spLocks noGrp="1"/>
          </p:cNvSpPr>
          <p:nvPr>
            <p:ph type="sldNum" sz="quarter" idx="12"/>
          </p:nvPr>
        </p:nvSpPr>
        <p:spPr/>
        <p:txBody>
          <a:bodyPr/>
          <a:lstStyle/>
          <a:p>
            <a:fld id="{0829D797-4308-4190-906D-9A790501AE97}" type="slidenum">
              <a:rPr lang="en-GB" smtClean="0"/>
              <a:t>‹#›</a:t>
            </a:fld>
            <a:endParaRPr lang="en-GB"/>
          </a:p>
        </p:txBody>
      </p:sp>
    </p:spTree>
    <p:extLst>
      <p:ext uri="{BB962C8B-B14F-4D97-AF65-F5344CB8AC3E}">
        <p14:creationId xmlns:p14="http://schemas.microsoft.com/office/powerpoint/2010/main" val="109646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0EB0AB-E3AE-4AAB-B240-85E7065A428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99F5231-E9C9-4DB8-9394-579CC4F3AA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465F4E-50D4-4B8F-AF6B-D10AC3081AE4}"/>
              </a:ext>
            </a:extLst>
          </p:cNvPr>
          <p:cNvSpPr>
            <a:spLocks noGrp="1"/>
          </p:cNvSpPr>
          <p:nvPr>
            <p:ph type="dt" sz="half" idx="10"/>
          </p:nvPr>
        </p:nvSpPr>
        <p:spPr/>
        <p:txBody>
          <a:bodyPr/>
          <a:lstStyle/>
          <a:p>
            <a:fld id="{5A02196E-ABBA-478C-8719-086EE2349E72}" type="datetimeFigureOut">
              <a:rPr lang="en-GB" smtClean="0"/>
              <a:t>21/09/2020</a:t>
            </a:fld>
            <a:endParaRPr lang="en-GB"/>
          </a:p>
        </p:txBody>
      </p:sp>
      <p:sp>
        <p:nvSpPr>
          <p:cNvPr id="5" name="Footer Placeholder 4">
            <a:extLst>
              <a:ext uri="{FF2B5EF4-FFF2-40B4-BE49-F238E27FC236}">
                <a16:creationId xmlns:a16="http://schemas.microsoft.com/office/drawing/2014/main" id="{F0635E73-6F39-4C0F-9CD5-1AE35B8FD1A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49EBDD-AB2E-48C4-86B8-3E048F7C38E9}"/>
              </a:ext>
            </a:extLst>
          </p:cNvPr>
          <p:cNvSpPr>
            <a:spLocks noGrp="1"/>
          </p:cNvSpPr>
          <p:nvPr>
            <p:ph type="sldNum" sz="quarter" idx="12"/>
          </p:nvPr>
        </p:nvSpPr>
        <p:spPr/>
        <p:txBody>
          <a:bodyPr/>
          <a:lstStyle/>
          <a:p>
            <a:fld id="{0829D797-4308-4190-906D-9A790501AE97}" type="slidenum">
              <a:rPr lang="en-GB" smtClean="0"/>
              <a:t>‹#›</a:t>
            </a:fld>
            <a:endParaRPr lang="en-GB"/>
          </a:p>
        </p:txBody>
      </p:sp>
    </p:spTree>
    <p:extLst>
      <p:ext uri="{BB962C8B-B14F-4D97-AF65-F5344CB8AC3E}">
        <p14:creationId xmlns:p14="http://schemas.microsoft.com/office/powerpoint/2010/main" val="1901014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BD75C-C885-4FF9-9BCF-6664AAD48F1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35A2A53-3622-4797-99E8-DF1A9759D6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CCA1164-1748-498A-9875-9CE8C83F6B48}"/>
              </a:ext>
            </a:extLst>
          </p:cNvPr>
          <p:cNvSpPr>
            <a:spLocks noGrp="1"/>
          </p:cNvSpPr>
          <p:nvPr>
            <p:ph type="dt" sz="half" idx="10"/>
          </p:nvPr>
        </p:nvSpPr>
        <p:spPr/>
        <p:txBody>
          <a:bodyPr/>
          <a:lstStyle/>
          <a:p>
            <a:fld id="{5A02196E-ABBA-478C-8719-086EE2349E72}" type="datetimeFigureOut">
              <a:rPr lang="en-GB" smtClean="0"/>
              <a:t>21/09/2020</a:t>
            </a:fld>
            <a:endParaRPr lang="en-GB"/>
          </a:p>
        </p:txBody>
      </p:sp>
      <p:sp>
        <p:nvSpPr>
          <p:cNvPr id="5" name="Footer Placeholder 4">
            <a:extLst>
              <a:ext uri="{FF2B5EF4-FFF2-40B4-BE49-F238E27FC236}">
                <a16:creationId xmlns:a16="http://schemas.microsoft.com/office/drawing/2014/main" id="{8BC49FB4-69E0-4827-A567-DC77F18F5B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B4212D-42B5-4942-AC42-FA2423400AC9}"/>
              </a:ext>
            </a:extLst>
          </p:cNvPr>
          <p:cNvSpPr>
            <a:spLocks noGrp="1"/>
          </p:cNvSpPr>
          <p:nvPr>
            <p:ph type="sldNum" sz="quarter" idx="12"/>
          </p:nvPr>
        </p:nvSpPr>
        <p:spPr/>
        <p:txBody>
          <a:bodyPr/>
          <a:lstStyle/>
          <a:p>
            <a:fld id="{0829D797-4308-4190-906D-9A790501AE97}" type="slidenum">
              <a:rPr lang="en-GB" smtClean="0"/>
              <a:t>‹#›</a:t>
            </a:fld>
            <a:endParaRPr lang="en-GB"/>
          </a:p>
        </p:txBody>
      </p:sp>
    </p:spTree>
    <p:extLst>
      <p:ext uri="{BB962C8B-B14F-4D97-AF65-F5344CB8AC3E}">
        <p14:creationId xmlns:p14="http://schemas.microsoft.com/office/powerpoint/2010/main" val="3550803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ACAA8-DC0A-4DAF-BAD4-0CC7EEC571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9BD15C2-AD9D-4188-984A-1CD47FE07D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2BF434-47A9-49AA-B5C0-594680A1A294}"/>
              </a:ext>
            </a:extLst>
          </p:cNvPr>
          <p:cNvSpPr>
            <a:spLocks noGrp="1"/>
          </p:cNvSpPr>
          <p:nvPr>
            <p:ph type="dt" sz="half" idx="10"/>
          </p:nvPr>
        </p:nvSpPr>
        <p:spPr/>
        <p:txBody>
          <a:bodyPr/>
          <a:lstStyle/>
          <a:p>
            <a:fld id="{5A02196E-ABBA-478C-8719-086EE2349E72}" type="datetimeFigureOut">
              <a:rPr lang="en-GB" smtClean="0"/>
              <a:t>21/09/2020</a:t>
            </a:fld>
            <a:endParaRPr lang="en-GB"/>
          </a:p>
        </p:txBody>
      </p:sp>
      <p:sp>
        <p:nvSpPr>
          <p:cNvPr id="5" name="Footer Placeholder 4">
            <a:extLst>
              <a:ext uri="{FF2B5EF4-FFF2-40B4-BE49-F238E27FC236}">
                <a16:creationId xmlns:a16="http://schemas.microsoft.com/office/drawing/2014/main" id="{C9829047-272B-43D3-B109-C860762965F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1CF009-DAA9-4F4B-A357-CA56DD2E1DCA}"/>
              </a:ext>
            </a:extLst>
          </p:cNvPr>
          <p:cNvSpPr>
            <a:spLocks noGrp="1"/>
          </p:cNvSpPr>
          <p:nvPr>
            <p:ph type="sldNum" sz="quarter" idx="12"/>
          </p:nvPr>
        </p:nvSpPr>
        <p:spPr/>
        <p:txBody>
          <a:bodyPr/>
          <a:lstStyle/>
          <a:p>
            <a:fld id="{0829D797-4308-4190-906D-9A790501AE97}" type="slidenum">
              <a:rPr lang="en-GB" smtClean="0"/>
              <a:t>‹#›</a:t>
            </a:fld>
            <a:endParaRPr lang="en-GB"/>
          </a:p>
        </p:txBody>
      </p:sp>
    </p:spTree>
    <p:extLst>
      <p:ext uri="{BB962C8B-B14F-4D97-AF65-F5344CB8AC3E}">
        <p14:creationId xmlns:p14="http://schemas.microsoft.com/office/powerpoint/2010/main" val="675460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66B61-652F-425C-89EA-7EAA6BD771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B71CF4-C0E2-478F-B0DC-3049E8830D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45ACDBD-7DF4-4567-A4E6-BB57847B7E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857B70C-0DBF-46C3-A1B2-46F121AAA5D3}"/>
              </a:ext>
            </a:extLst>
          </p:cNvPr>
          <p:cNvSpPr>
            <a:spLocks noGrp="1"/>
          </p:cNvSpPr>
          <p:nvPr>
            <p:ph type="dt" sz="half" idx="10"/>
          </p:nvPr>
        </p:nvSpPr>
        <p:spPr/>
        <p:txBody>
          <a:bodyPr/>
          <a:lstStyle/>
          <a:p>
            <a:fld id="{5A02196E-ABBA-478C-8719-086EE2349E72}" type="datetimeFigureOut">
              <a:rPr lang="en-GB" smtClean="0"/>
              <a:t>21/09/2020</a:t>
            </a:fld>
            <a:endParaRPr lang="en-GB"/>
          </a:p>
        </p:txBody>
      </p:sp>
      <p:sp>
        <p:nvSpPr>
          <p:cNvPr id="6" name="Footer Placeholder 5">
            <a:extLst>
              <a:ext uri="{FF2B5EF4-FFF2-40B4-BE49-F238E27FC236}">
                <a16:creationId xmlns:a16="http://schemas.microsoft.com/office/drawing/2014/main" id="{04367C74-029B-4A66-A2CF-70ABCFFD1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78148F1-69F0-4F88-89B7-E596316E9E09}"/>
              </a:ext>
            </a:extLst>
          </p:cNvPr>
          <p:cNvSpPr>
            <a:spLocks noGrp="1"/>
          </p:cNvSpPr>
          <p:nvPr>
            <p:ph type="sldNum" sz="quarter" idx="12"/>
          </p:nvPr>
        </p:nvSpPr>
        <p:spPr/>
        <p:txBody>
          <a:bodyPr/>
          <a:lstStyle/>
          <a:p>
            <a:fld id="{0829D797-4308-4190-906D-9A790501AE97}" type="slidenum">
              <a:rPr lang="en-GB" smtClean="0"/>
              <a:t>‹#›</a:t>
            </a:fld>
            <a:endParaRPr lang="en-GB"/>
          </a:p>
        </p:txBody>
      </p:sp>
    </p:spTree>
    <p:extLst>
      <p:ext uri="{BB962C8B-B14F-4D97-AF65-F5344CB8AC3E}">
        <p14:creationId xmlns:p14="http://schemas.microsoft.com/office/powerpoint/2010/main" val="3936172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22B1-1C77-4632-A0C4-398FD575D20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78372D4-B27F-4573-9EFA-D72B1122C2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6A457A-6A55-4E59-B1A5-44B430FCD8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2F46203-C52F-49D3-A1FC-0F23ED442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588EAC-4C77-4B4B-86D2-7EFB72AD1E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A1CB42D-A1FF-4921-9611-1D1C75948FE3}"/>
              </a:ext>
            </a:extLst>
          </p:cNvPr>
          <p:cNvSpPr>
            <a:spLocks noGrp="1"/>
          </p:cNvSpPr>
          <p:nvPr>
            <p:ph type="dt" sz="half" idx="10"/>
          </p:nvPr>
        </p:nvSpPr>
        <p:spPr/>
        <p:txBody>
          <a:bodyPr/>
          <a:lstStyle/>
          <a:p>
            <a:fld id="{5A02196E-ABBA-478C-8719-086EE2349E72}" type="datetimeFigureOut">
              <a:rPr lang="en-GB" smtClean="0"/>
              <a:t>21/09/2020</a:t>
            </a:fld>
            <a:endParaRPr lang="en-GB"/>
          </a:p>
        </p:txBody>
      </p:sp>
      <p:sp>
        <p:nvSpPr>
          <p:cNvPr id="8" name="Footer Placeholder 7">
            <a:extLst>
              <a:ext uri="{FF2B5EF4-FFF2-40B4-BE49-F238E27FC236}">
                <a16:creationId xmlns:a16="http://schemas.microsoft.com/office/drawing/2014/main" id="{578C9A34-2C99-407A-A011-A7376207584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295ABDB-FFB0-42FB-9FDF-2F298C835ECA}"/>
              </a:ext>
            </a:extLst>
          </p:cNvPr>
          <p:cNvSpPr>
            <a:spLocks noGrp="1"/>
          </p:cNvSpPr>
          <p:nvPr>
            <p:ph type="sldNum" sz="quarter" idx="12"/>
          </p:nvPr>
        </p:nvSpPr>
        <p:spPr/>
        <p:txBody>
          <a:bodyPr/>
          <a:lstStyle/>
          <a:p>
            <a:fld id="{0829D797-4308-4190-906D-9A790501AE97}" type="slidenum">
              <a:rPr lang="en-GB" smtClean="0"/>
              <a:t>‹#›</a:t>
            </a:fld>
            <a:endParaRPr lang="en-GB"/>
          </a:p>
        </p:txBody>
      </p:sp>
    </p:spTree>
    <p:extLst>
      <p:ext uri="{BB962C8B-B14F-4D97-AF65-F5344CB8AC3E}">
        <p14:creationId xmlns:p14="http://schemas.microsoft.com/office/powerpoint/2010/main" val="2684117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6327-E392-4B65-A4B6-7E0C29EFBF6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9FA42A9-E230-4827-9E7C-789C99DABD9A}"/>
              </a:ext>
            </a:extLst>
          </p:cNvPr>
          <p:cNvSpPr>
            <a:spLocks noGrp="1"/>
          </p:cNvSpPr>
          <p:nvPr>
            <p:ph type="dt" sz="half" idx="10"/>
          </p:nvPr>
        </p:nvSpPr>
        <p:spPr/>
        <p:txBody>
          <a:bodyPr/>
          <a:lstStyle/>
          <a:p>
            <a:fld id="{5A02196E-ABBA-478C-8719-086EE2349E72}" type="datetimeFigureOut">
              <a:rPr lang="en-GB" smtClean="0"/>
              <a:t>21/09/2020</a:t>
            </a:fld>
            <a:endParaRPr lang="en-GB"/>
          </a:p>
        </p:txBody>
      </p:sp>
      <p:sp>
        <p:nvSpPr>
          <p:cNvPr id="4" name="Footer Placeholder 3">
            <a:extLst>
              <a:ext uri="{FF2B5EF4-FFF2-40B4-BE49-F238E27FC236}">
                <a16:creationId xmlns:a16="http://schemas.microsoft.com/office/drawing/2014/main" id="{7681E746-C7CB-4AB5-90C7-D0B08FF37C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62DD60-2867-49FA-8DA2-4428C34BBA8A}"/>
              </a:ext>
            </a:extLst>
          </p:cNvPr>
          <p:cNvSpPr>
            <a:spLocks noGrp="1"/>
          </p:cNvSpPr>
          <p:nvPr>
            <p:ph type="sldNum" sz="quarter" idx="12"/>
          </p:nvPr>
        </p:nvSpPr>
        <p:spPr/>
        <p:txBody>
          <a:bodyPr/>
          <a:lstStyle/>
          <a:p>
            <a:fld id="{0829D797-4308-4190-906D-9A790501AE97}" type="slidenum">
              <a:rPr lang="en-GB" smtClean="0"/>
              <a:t>‹#›</a:t>
            </a:fld>
            <a:endParaRPr lang="en-GB"/>
          </a:p>
        </p:txBody>
      </p:sp>
    </p:spTree>
    <p:extLst>
      <p:ext uri="{BB962C8B-B14F-4D97-AF65-F5344CB8AC3E}">
        <p14:creationId xmlns:p14="http://schemas.microsoft.com/office/powerpoint/2010/main" val="164934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F50661-147F-41F9-B18C-B8934375F92F}"/>
              </a:ext>
            </a:extLst>
          </p:cNvPr>
          <p:cNvSpPr>
            <a:spLocks noGrp="1"/>
          </p:cNvSpPr>
          <p:nvPr>
            <p:ph type="dt" sz="half" idx="10"/>
          </p:nvPr>
        </p:nvSpPr>
        <p:spPr/>
        <p:txBody>
          <a:bodyPr/>
          <a:lstStyle/>
          <a:p>
            <a:fld id="{5A02196E-ABBA-478C-8719-086EE2349E72}" type="datetimeFigureOut">
              <a:rPr lang="en-GB" smtClean="0"/>
              <a:t>21/09/2020</a:t>
            </a:fld>
            <a:endParaRPr lang="en-GB"/>
          </a:p>
        </p:txBody>
      </p:sp>
      <p:sp>
        <p:nvSpPr>
          <p:cNvPr id="3" name="Footer Placeholder 2">
            <a:extLst>
              <a:ext uri="{FF2B5EF4-FFF2-40B4-BE49-F238E27FC236}">
                <a16:creationId xmlns:a16="http://schemas.microsoft.com/office/drawing/2014/main" id="{ACAEAFD9-AE7E-4CA4-8371-34DE4EC700B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C99E324-A3D6-40A9-A308-3518FCFA6EB7}"/>
              </a:ext>
            </a:extLst>
          </p:cNvPr>
          <p:cNvSpPr>
            <a:spLocks noGrp="1"/>
          </p:cNvSpPr>
          <p:nvPr>
            <p:ph type="sldNum" sz="quarter" idx="12"/>
          </p:nvPr>
        </p:nvSpPr>
        <p:spPr/>
        <p:txBody>
          <a:bodyPr/>
          <a:lstStyle/>
          <a:p>
            <a:fld id="{0829D797-4308-4190-906D-9A790501AE97}" type="slidenum">
              <a:rPr lang="en-GB" smtClean="0"/>
              <a:t>‹#›</a:t>
            </a:fld>
            <a:endParaRPr lang="en-GB"/>
          </a:p>
        </p:txBody>
      </p:sp>
    </p:spTree>
    <p:extLst>
      <p:ext uri="{BB962C8B-B14F-4D97-AF65-F5344CB8AC3E}">
        <p14:creationId xmlns:p14="http://schemas.microsoft.com/office/powerpoint/2010/main" val="431495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AD58B-713A-422C-B27E-9362BDCB1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2483A43-F77C-48EE-95E3-F03A9339F2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E88DABF-F96F-48C1-B970-B4814BD71A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7C7247-1CD9-454D-8225-5EF530B46345}"/>
              </a:ext>
            </a:extLst>
          </p:cNvPr>
          <p:cNvSpPr>
            <a:spLocks noGrp="1"/>
          </p:cNvSpPr>
          <p:nvPr>
            <p:ph type="dt" sz="half" idx="10"/>
          </p:nvPr>
        </p:nvSpPr>
        <p:spPr/>
        <p:txBody>
          <a:bodyPr/>
          <a:lstStyle/>
          <a:p>
            <a:fld id="{5A02196E-ABBA-478C-8719-086EE2349E72}" type="datetimeFigureOut">
              <a:rPr lang="en-GB" smtClean="0"/>
              <a:t>21/09/2020</a:t>
            </a:fld>
            <a:endParaRPr lang="en-GB"/>
          </a:p>
        </p:txBody>
      </p:sp>
      <p:sp>
        <p:nvSpPr>
          <p:cNvPr id="6" name="Footer Placeholder 5">
            <a:extLst>
              <a:ext uri="{FF2B5EF4-FFF2-40B4-BE49-F238E27FC236}">
                <a16:creationId xmlns:a16="http://schemas.microsoft.com/office/drawing/2014/main" id="{79B058FF-7C59-4C04-BF2E-C5198D360D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851F4A0-29B5-4995-B846-59595FCE0851}"/>
              </a:ext>
            </a:extLst>
          </p:cNvPr>
          <p:cNvSpPr>
            <a:spLocks noGrp="1"/>
          </p:cNvSpPr>
          <p:nvPr>
            <p:ph type="sldNum" sz="quarter" idx="12"/>
          </p:nvPr>
        </p:nvSpPr>
        <p:spPr/>
        <p:txBody>
          <a:bodyPr/>
          <a:lstStyle/>
          <a:p>
            <a:fld id="{0829D797-4308-4190-906D-9A790501AE97}" type="slidenum">
              <a:rPr lang="en-GB" smtClean="0"/>
              <a:t>‹#›</a:t>
            </a:fld>
            <a:endParaRPr lang="en-GB"/>
          </a:p>
        </p:txBody>
      </p:sp>
    </p:spTree>
    <p:extLst>
      <p:ext uri="{BB962C8B-B14F-4D97-AF65-F5344CB8AC3E}">
        <p14:creationId xmlns:p14="http://schemas.microsoft.com/office/powerpoint/2010/main" val="4043305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9D35E-13B2-4DE9-A01F-0E385C2B1E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0048E81-F7B1-4271-B53A-9BD9CF3F6D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16DFCE4-118A-43D0-A675-3C7E9AFF4C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33A9F4-6505-4753-8EFE-B22278245EA2}"/>
              </a:ext>
            </a:extLst>
          </p:cNvPr>
          <p:cNvSpPr>
            <a:spLocks noGrp="1"/>
          </p:cNvSpPr>
          <p:nvPr>
            <p:ph type="dt" sz="half" idx="10"/>
          </p:nvPr>
        </p:nvSpPr>
        <p:spPr/>
        <p:txBody>
          <a:bodyPr/>
          <a:lstStyle/>
          <a:p>
            <a:fld id="{5A02196E-ABBA-478C-8719-086EE2349E72}" type="datetimeFigureOut">
              <a:rPr lang="en-GB" smtClean="0"/>
              <a:t>21/09/2020</a:t>
            </a:fld>
            <a:endParaRPr lang="en-GB"/>
          </a:p>
        </p:txBody>
      </p:sp>
      <p:sp>
        <p:nvSpPr>
          <p:cNvPr id="6" name="Footer Placeholder 5">
            <a:extLst>
              <a:ext uri="{FF2B5EF4-FFF2-40B4-BE49-F238E27FC236}">
                <a16:creationId xmlns:a16="http://schemas.microsoft.com/office/drawing/2014/main" id="{531A93A9-458A-42C7-8171-A7A70E0A9B4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D49CEB8-C995-43E7-B412-47250BF87DAD}"/>
              </a:ext>
            </a:extLst>
          </p:cNvPr>
          <p:cNvSpPr>
            <a:spLocks noGrp="1"/>
          </p:cNvSpPr>
          <p:nvPr>
            <p:ph type="sldNum" sz="quarter" idx="12"/>
          </p:nvPr>
        </p:nvSpPr>
        <p:spPr/>
        <p:txBody>
          <a:bodyPr/>
          <a:lstStyle/>
          <a:p>
            <a:fld id="{0829D797-4308-4190-906D-9A790501AE97}" type="slidenum">
              <a:rPr lang="en-GB" smtClean="0"/>
              <a:t>‹#›</a:t>
            </a:fld>
            <a:endParaRPr lang="en-GB"/>
          </a:p>
        </p:txBody>
      </p:sp>
    </p:spTree>
    <p:extLst>
      <p:ext uri="{BB962C8B-B14F-4D97-AF65-F5344CB8AC3E}">
        <p14:creationId xmlns:p14="http://schemas.microsoft.com/office/powerpoint/2010/main" val="20763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A4B455-218C-4152-BB52-AD6FEC2017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887441-C247-47D9-AB89-FAE573E41C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D233FEA-2489-4760-9DE8-9981CA5CA9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02196E-ABBA-478C-8719-086EE2349E72}" type="datetimeFigureOut">
              <a:rPr lang="en-GB" smtClean="0"/>
              <a:t>21/09/2020</a:t>
            </a:fld>
            <a:endParaRPr lang="en-GB"/>
          </a:p>
        </p:txBody>
      </p:sp>
      <p:sp>
        <p:nvSpPr>
          <p:cNvPr id="5" name="Footer Placeholder 4">
            <a:extLst>
              <a:ext uri="{FF2B5EF4-FFF2-40B4-BE49-F238E27FC236}">
                <a16:creationId xmlns:a16="http://schemas.microsoft.com/office/drawing/2014/main" id="{7B9077FA-4330-436D-880C-492527F21E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9067C2F-EB2B-4D69-AF77-9585C5C394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29D797-4308-4190-906D-9A790501AE97}" type="slidenum">
              <a:rPr lang="en-GB" smtClean="0"/>
              <a:t>‹#›</a:t>
            </a:fld>
            <a:endParaRPr lang="en-GB"/>
          </a:p>
        </p:txBody>
      </p:sp>
    </p:spTree>
    <p:extLst>
      <p:ext uri="{BB962C8B-B14F-4D97-AF65-F5344CB8AC3E}">
        <p14:creationId xmlns:p14="http://schemas.microsoft.com/office/powerpoint/2010/main" val="785136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E94A7-EB9E-45B7-AD55-5B5DEB1CD928}"/>
              </a:ext>
            </a:extLst>
          </p:cNvPr>
          <p:cNvSpPr>
            <a:spLocks noGrp="1"/>
          </p:cNvSpPr>
          <p:nvPr>
            <p:ph type="ctrTitle"/>
          </p:nvPr>
        </p:nvSpPr>
        <p:spPr/>
        <p:txBody>
          <a:bodyPr/>
          <a:lstStyle/>
          <a:p>
            <a:r>
              <a:rPr lang="en-GB" dirty="0"/>
              <a:t>R Session 5</a:t>
            </a:r>
          </a:p>
        </p:txBody>
      </p:sp>
      <p:sp>
        <p:nvSpPr>
          <p:cNvPr id="3" name="Subtitle 2">
            <a:extLst>
              <a:ext uri="{FF2B5EF4-FFF2-40B4-BE49-F238E27FC236}">
                <a16:creationId xmlns:a16="http://schemas.microsoft.com/office/drawing/2014/main" id="{DE2F399B-4FD5-4469-A7E3-40303CB2A905}"/>
              </a:ext>
            </a:extLst>
          </p:cNvPr>
          <p:cNvSpPr>
            <a:spLocks noGrp="1"/>
          </p:cNvSpPr>
          <p:nvPr>
            <p:ph type="subTitle" idx="1"/>
          </p:nvPr>
        </p:nvSpPr>
        <p:spPr/>
        <p:txBody>
          <a:bodyPr/>
          <a:lstStyle/>
          <a:p>
            <a:r>
              <a:rPr lang="en-GB" dirty="0"/>
              <a:t>Recap confounding and case control bias, measurement error/bias, likelihood theory quickly</a:t>
            </a:r>
          </a:p>
        </p:txBody>
      </p:sp>
    </p:spTree>
    <p:extLst>
      <p:ext uri="{BB962C8B-B14F-4D97-AF65-F5344CB8AC3E}">
        <p14:creationId xmlns:p14="http://schemas.microsoft.com/office/powerpoint/2010/main" val="2401109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CC90F-E23A-4005-85E8-5F146C4D8997}"/>
              </a:ext>
            </a:extLst>
          </p:cNvPr>
          <p:cNvSpPr>
            <a:spLocks noGrp="1"/>
          </p:cNvSpPr>
          <p:nvPr>
            <p:ph type="title"/>
          </p:nvPr>
        </p:nvSpPr>
        <p:spPr/>
        <p:txBody>
          <a:bodyPr/>
          <a:lstStyle/>
          <a:p>
            <a:r>
              <a:rPr lang="en-GB" dirty="0"/>
              <a:t>Reliability</a:t>
            </a:r>
          </a:p>
        </p:txBody>
      </p:sp>
      <p:sp>
        <p:nvSpPr>
          <p:cNvPr id="3" name="Content Placeholder 2">
            <a:extLst>
              <a:ext uri="{FF2B5EF4-FFF2-40B4-BE49-F238E27FC236}">
                <a16:creationId xmlns:a16="http://schemas.microsoft.com/office/drawing/2014/main" id="{EBDE9C79-C629-4259-B7CD-4E5970685734}"/>
              </a:ext>
            </a:extLst>
          </p:cNvPr>
          <p:cNvSpPr>
            <a:spLocks noGrp="1"/>
          </p:cNvSpPr>
          <p:nvPr>
            <p:ph idx="1"/>
          </p:nvPr>
        </p:nvSpPr>
        <p:spPr/>
        <p:txBody>
          <a:bodyPr/>
          <a:lstStyle/>
          <a:p>
            <a:r>
              <a:rPr lang="en-GB" dirty="0"/>
              <a:t>Not the same as validity!</a:t>
            </a:r>
          </a:p>
          <a:p>
            <a:r>
              <a:rPr lang="en-GB" dirty="0"/>
              <a:t>Can be divided up into intra- and inter-observer reliability</a:t>
            </a:r>
          </a:p>
        </p:txBody>
      </p:sp>
      <p:pic>
        <p:nvPicPr>
          <p:cNvPr id="4" name="Picture 3">
            <a:extLst>
              <a:ext uri="{FF2B5EF4-FFF2-40B4-BE49-F238E27FC236}">
                <a16:creationId xmlns:a16="http://schemas.microsoft.com/office/drawing/2014/main" id="{0E9ED628-9E14-4719-8727-6FA67CE97BFD}"/>
              </a:ext>
            </a:extLst>
          </p:cNvPr>
          <p:cNvPicPr>
            <a:picLocks noChangeAspect="1"/>
          </p:cNvPicPr>
          <p:nvPr/>
        </p:nvPicPr>
        <p:blipFill>
          <a:blip r:embed="rId2"/>
          <a:stretch>
            <a:fillRect/>
          </a:stretch>
        </p:blipFill>
        <p:spPr>
          <a:xfrm>
            <a:off x="838199" y="3118599"/>
            <a:ext cx="10230853" cy="3125469"/>
          </a:xfrm>
          <a:prstGeom prst="rect">
            <a:avLst/>
          </a:prstGeom>
        </p:spPr>
      </p:pic>
    </p:spTree>
    <p:extLst>
      <p:ext uri="{BB962C8B-B14F-4D97-AF65-F5344CB8AC3E}">
        <p14:creationId xmlns:p14="http://schemas.microsoft.com/office/powerpoint/2010/main" val="33361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4E378-A8B6-453F-B7F8-C97FAA64444E}"/>
              </a:ext>
            </a:extLst>
          </p:cNvPr>
          <p:cNvSpPr>
            <a:spLocks noGrp="1"/>
          </p:cNvSpPr>
          <p:nvPr>
            <p:ph type="title"/>
          </p:nvPr>
        </p:nvSpPr>
        <p:spPr/>
        <p:txBody>
          <a:bodyPr/>
          <a:lstStyle/>
          <a:p>
            <a:r>
              <a:rPr lang="en-GB" dirty="0"/>
              <a:t>KAPPA</a:t>
            </a:r>
          </a:p>
        </p:txBody>
      </p:sp>
      <p:sp>
        <p:nvSpPr>
          <p:cNvPr id="3" name="Content Placeholder 2">
            <a:extLst>
              <a:ext uri="{FF2B5EF4-FFF2-40B4-BE49-F238E27FC236}">
                <a16:creationId xmlns:a16="http://schemas.microsoft.com/office/drawing/2014/main" id="{C50469DA-4089-4063-81B9-502A138C080D}"/>
              </a:ext>
            </a:extLst>
          </p:cNvPr>
          <p:cNvSpPr>
            <a:spLocks noGrp="1"/>
          </p:cNvSpPr>
          <p:nvPr>
            <p:ph idx="1"/>
          </p:nvPr>
        </p:nvSpPr>
        <p:spPr/>
        <p:txBody>
          <a:bodyPr/>
          <a:lstStyle/>
          <a:p>
            <a:r>
              <a:rPr lang="en-GB" dirty="0"/>
              <a:t>Takes into account the agreement based on chance, and is independent of prevalence of the observed characteristic.</a:t>
            </a:r>
          </a:p>
        </p:txBody>
      </p:sp>
      <p:pic>
        <p:nvPicPr>
          <p:cNvPr id="4" name="Picture 3">
            <a:extLst>
              <a:ext uri="{FF2B5EF4-FFF2-40B4-BE49-F238E27FC236}">
                <a16:creationId xmlns:a16="http://schemas.microsoft.com/office/drawing/2014/main" id="{450C795F-B887-455A-BD5D-6F6C6126C0FB}"/>
              </a:ext>
            </a:extLst>
          </p:cNvPr>
          <p:cNvPicPr>
            <a:picLocks noChangeAspect="1"/>
          </p:cNvPicPr>
          <p:nvPr/>
        </p:nvPicPr>
        <p:blipFill>
          <a:blip r:embed="rId2"/>
          <a:stretch>
            <a:fillRect/>
          </a:stretch>
        </p:blipFill>
        <p:spPr>
          <a:xfrm>
            <a:off x="951761" y="2749197"/>
            <a:ext cx="4776460" cy="675118"/>
          </a:xfrm>
          <a:prstGeom prst="rect">
            <a:avLst/>
          </a:prstGeom>
        </p:spPr>
      </p:pic>
      <p:pic>
        <p:nvPicPr>
          <p:cNvPr id="5" name="Picture 4">
            <a:extLst>
              <a:ext uri="{FF2B5EF4-FFF2-40B4-BE49-F238E27FC236}">
                <a16:creationId xmlns:a16="http://schemas.microsoft.com/office/drawing/2014/main" id="{D1366DAA-0FD3-4349-8ECC-2B07233F640C}"/>
              </a:ext>
            </a:extLst>
          </p:cNvPr>
          <p:cNvPicPr>
            <a:picLocks noChangeAspect="1"/>
          </p:cNvPicPr>
          <p:nvPr/>
        </p:nvPicPr>
        <p:blipFill>
          <a:blip r:embed="rId3"/>
          <a:stretch>
            <a:fillRect/>
          </a:stretch>
        </p:blipFill>
        <p:spPr>
          <a:xfrm>
            <a:off x="940083" y="3429000"/>
            <a:ext cx="8708891" cy="1004239"/>
          </a:xfrm>
          <a:prstGeom prst="rect">
            <a:avLst/>
          </a:prstGeom>
        </p:spPr>
      </p:pic>
      <p:pic>
        <p:nvPicPr>
          <p:cNvPr id="6" name="Picture 5">
            <a:extLst>
              <a:ext uri="{FF2B5EF4-FFF2-40B4-BE49-F238E27FC236}">
                <a16:creationId xmlns:a16="http://schemas.microsoft.com/office/drawing/2014/main" id="{096CBFE0-FA8F-4550-B876-88FCA43639E3}"/>
              </a:ext>
            </a:extLst>
          </p:cNvPr>
          <p:cNvPicPr>
            <a:picLocks noChangeAspect="1"/>
          </p:cNvPicPr>
          <p:nvPr/>
        </p:nvPicPr>
        <p:blipFill>
          <a:blip r:embed="rId4"/>
          <a:stretch>
            <a:fillRect/>
          </a:stretch>
        </p:blipFill>
        <p:spPr>
          <a:xfrm>
            <a:off x="838198" y="4357736"/>
            <a:ext cx="7105950" cy="1678878"/>
          </a:xfrm>
          <a:prstGeom prst="rect">
            <a:avLst/>
          </a:prstGeom>
        </p:spPr>
      </p:pic>
    </p:spTree>
    <p:extLst>
      <p:ext uri="{BB962C8B-B14F-4D97-AF65-F5344CB8AC3E}">
        <p14:creationId xmlns:p14="http://schemas.microsoft.com/office/powerpoint/2010/main" val="57879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87F6-77D9-44A2-8559-5BD7DEF5EDDB}"/>
              </a:ext>
            </a:extLst>
          </p:cNvPr>
          <p:cNvSpPr>
            <a:spLocks noGrp="1"/>
          </p:cNvSpPr>
          <p:nvPr>
            <p:ph type="title"/>
          </p:nvPr>
        </p:nvSpPr>
        <p:spPr/>
        <p:txBody>
          <a:bodyPr/>
          <a:lstStyle/>
          <a:p>
            <a:r>
              <a:rPr lang="en-GB" dirty="0"/>
              <a:t>Interpretation of Kappa Statistic</a:t>
            </a:r>
          </a:p>
        </p:txBody>
      </p:sp>
      <p:sp>
        <p:nvSpPr>
          <p:cNvPr id="3" name="Content Placeholder 2">
            <a:extLst>
              <a:ext uri="{FF2B5EF4-FFF2-40B4-BE49-F238E27FC236}">
                <a16:creationId xmlns:a16="http://schemas.microsoft.com/office/drawing/2014/main" id="{C5ADE358-9C63-4AF8-B6BD-774210C4AD6D}"/>
              </a:ext>
            </a:extLst>
          </p:cNvPr>
          <p:cNvSpPr>
            <a:spLocks noGrp="1"/>
          </p:cNvSpPr>
          <p:nvPr>
            <p:ph idx="1"/>
          </p:nvPr>
        </p:nvSpPr>
        <p:spPr/>
        <p:txBody>
          <a:bodyPr/>
          <a:lstStyle/>
          <a:p>
            <a:r>
              <a:rPr lang="en-GB" dirty="0"/>
              <a:t>Difficult</a:t>
            </a:r>
          </a:p>
          <a:p>
            <a:r>
              <a:rPr lang="en-GB" dirty="0"/>
              <a:t>1 is perfect agreement</a:t>
            </a:r>
          </a:p>
          <a:p>
            <a:r>
              <a:rPr lang="en-GB" dirty="0"/>
              <a:t>0 is no better than pure chance</a:t>
            </a:r>
          </a:p>
          <a:p>
            <a:r>
              <a:rPr lang="en-GB" dirty="0"/>
              <a:t>Normally above 0.75 is excellent, 0.4-0.75 is fair to good agreement, less than 0.4 is poor to moderate agreement.</a:t>
            </a:r>
          </a:p>
          <a:p>
            <a:r>
              <a:rPr lang="en-GB" dirty="0"/>
              <a:t>More than two outcomes being compared? </a:t>
            </a:r>
          </a:p>
          <a:p>
            <a:pPr lvl="1"/>
            <a:r>
              <a:rPr lang="en-GB" dirty="0"/>
              <a:t>Use WEIGHTED Kappa Test</a:t>
            </a:r>
          </a:p>
          <a:p>
            <a:pPr lvl="1"/>
            <a:r>
              <a:rPr lang="en-GB" dirty="0"/>
              <a:t>More weight assigned to closer agreements (1 v 2) than large differences        (1 v 5)</a:t>
            </a:r>
          </a:p>
        </p:txBody>
      </p:sp>
    </p:spTree>
    <p:extLst>
      <p:ext uri="{BB962C8B-B14F-4D97-AF65-F5344CB8AC3E}">
        <p14:creationId xmlns:p14="http://schemas.microsoft.com/office/powerpoint/2010/main" val="80390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5E915-B891-4C73-85C7-1A1F3D9D4706}"/>
              </a:ext>
            </a:extLst>
          </p:cNvPr>
          <p:cNvSpPr>
            <a:spLocks noGrp="1"/>
          </p:cNvSpPr>
          <p:nvPr>
            <p:ph type="title"/>
          </p:nvPr>
        </p:nvSpPr>
        <p:spPr/>
        <p:txBody>
          <a:bodyPr/>
          <a:lstStyle/>
          <a:p>
            <a:r>
              <a:rPr lang="en-GB" dirty="0"/>
              <a:t>What does all this mean?</a:t>
            </a:r>
          </a:p>
        </p:txBody>
      </p:sp>
      <p:sp>
        <p:nvSpPr>
          <p:cNvPr id="3" name="Content Placeholder 2">
            <a:extLst>
              <a:ext uri="{FF2B5EF4-FFF2-40B4-BE49-F238E27FC236}">
                <a16:creationId xmlns:a16="http://schemas.microsoft.com/office/drawing/2014/main" id="{45C0E930-21F5-4B6F-83EB-1C2BCC97EFC1}"/>
              </a:ext>
            </a:extLst>
          </p:cNvPr>
          <p:cNvSpPr>
            <a:spLocks noGrp="1"/>
          </p:cNvSpPr>
          <p:nvPr>
            <p:ph idx="1"/>
          </p:nvPr>
        </p:nvSpPr>
        <p:spPr/>
        <p:txBody>
          <a:bodyPr>
            <a:normAutofit fontScale="92500" lnSpcReduction="10000"/>
          </a:bodyPr>
          <a:lstStyle/>
          <a:p>
            <a:r>
              <a:rPr lang="en-GB" dirty="0"/>
              <a:t>Consider whether your measurement/misclassification is differential or non-differential based on exposure status.</a:t>
            </a:r>
          </a:p>
          <a:p>
            <a:r>
              <a:rPr lang="en-GB" dirty="0"/>
              <a:t>Non-differential USUALLY biases OR/RR towards the null of 1, leading to an underestimation or dilution of effect. (gets tricky when measuring the outcome)</a:t>
            </a:r>
          </a:p>
          <a:p>
            <a:r>
              <a:rPr lang="en-GB" dirty="0"/>
              <a:t>Differential can bias your exposure classification one way or another, and therefore can effect measures of association up, down, or not at all. You have to think it through for each source of bias for each variable, and then make conclusions/change measurement.</a:t>
            </a:r>
          </a:p>
          <a:p>
            <a:r>
              <a:rPr lang="en-GB" dirty="0"/>
              <a:t>Measurement error can’t just be corrected for your study using a validation study in another study and population – the subjects are different and the prevalence of characteristics means they can’t be compared</a:t>
            </a:r>
          </a:p>
        </p:txBody>
      </p:sp>
    </p:spTree>
    <p:extLst>
      <p:ext uri="{BB962C8B-B14F-4D97-AF65-F5344CB8AC3E}">
        <p14:creationId xmlns:p14="http://schemas.microsoft.com/office/powerpoint/2010/main" val="72045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0F9-4F4F-4F57-9C35-ECD578EE45C2}"/>
              </a:ext>
            </a:extLst>
          </p:cNvPr>
          <p:cNvSpPr>
            <a:spLocks noGrp="1"/>
          </p:cNvSpPr>
          <p:nvPr>
            <p:ph type="title"/>
          </p:nvPr>
        </p:nvSpPr>
        <p:spPr/>
        <p:txBody>
          <a:bodyPr/>
          <a:lstStyle/>
          <a:p>
            <a:r>
              <a:rPr lang="en-GB" dirty="0"/>
              <a:t>Likelihood Theory</a:t>
            </a:r>
          </a:p>
        </p:txBody>
      </p:sp>
      <p:sp>
        <p:nvSpPr>
          <p:cNvPr id="3" name="Content Placeholder 2">
            <a:extLst>
              <a:ext uri="{FF2B5EF4-FFF2-40B4-BE49-F238E27FC236}">
                <a16:creationId xmlns:a16="http://schemas.microsoft.com/office/drawing/2014/main" id="{F3E3A29F-525E-424D-83CE-22B178824C96}"/>
              </a:ext>
            </a:extLst>
          </p:cNvPr>
          <p:cNvSpPr>
            <a:spLocks noGrp="1"/>
          </p:cNvSpPr>
          <p:nvPr>
            <p:ph idx="1"/>
          </p:nvPr>
        </p:nvSpPr>
        <p:spPr/>
        <p:txBody>
          <a:bodyPr>
            <a:normAutofit lnSpcReduction="10000"/>
          </a:bodyPr>
          <a:lstStyle/>
          <a:p>
            <a:r>
              <a:rPr lang="en-GB" dirty="0"/>
              <a:t>All statistical analyses are based on probability models – for simple analyses this is not always explicit.</a:t>
            </a:r>
          </a:p>
          <a:p>
            <a:pPr lvl="1"/>
            <a:r>
              <a:rPr lang="en-GB" dirty="0"/>
              <a:t>Cohort (fixed interval) = Statistically independent binomial risk distribution </a:t>
            </a:r>
            <a:r>
              <a:rPr lang="el-GR" dirty="0"/>
              <a:t>π</a:t>
            </a:r>
            <a:endParaRPr lang="en-GB" dirty="0"/>
          </a:p>
          <a:p>
            <a:pPr lvl="1"/>
            <a:r>
              <a:rPr lang="en-GB" dirty="0"/>
              <a:t>Cohort (varying interval) = Independent rates of disease </a:t>
            </a:r>
            <a:r>
              <a:rPr lang="el-GR" dirty="0"/>
              <a:t>λ</a:t>
            </a:r>
            <a:r>
              <a:rPr lang="en-GB" dirty="0"/>
              <a:t> based on Poisson distribution</a:t>
            </a:r>
          </a:p>
          <a:p>
            <a:pPr lvl="1"/>
            <a:r>
              <a:rPr lang="en-GB" dirty="0"/>
              <a:t>Prevalence = Statistically independent binomial risk distribution </a:t>
            </a:r>
            <a:r>
              <a:rPr lang="el-GR" dirty="0"/>
              <a:t>π</a:t>
            </a:r>
            <a:endParaRPr lang="en-GB" dirty="0"/>
          </a:p>
          <a:p>
            <a:r>
              <a:rPr lang="en-GB" dirty="0"/>
              <a:t>Models allow us to make statements about the value of a parameter (outcome usually) based on past observations (exposures). The measure of the quantify the support provided by a body of data for a particular value of a parameter in a probability model is called </a:t>
            </a:r>
            <a:r>
              <a:rPr lang="en-GB" sz="3200" b="1" i="1" dirty="0"/>
              <a:t>likelihood</a:t>
            </a:r>
            <a:endParaRPr lang="en-GB" b="1" i="1" dirty="0"/>
          </a:p>
        </p:txBody>
      </p:sp>
    </p:spTree>
    <p:extLst>
      <p:ext uri="{BB962C8B-B14F-4D97-AF65-F5344CB8AC3E}">
        <p14:creationId xmlns:p14="http://schemas.microsoft.com/office/powerpoint/2010/main" val="395717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CE6DF-2B0B-4328-A2EB-40E5A31238FD}"/>
              </a:ext>
            </a:extLst>
          </p:cNvPr>
          <p:cNvSpPr>
            <a:spLocks noGrp="1"/>
          </p:cNvSpPr>
          <p:nvPr>
            <p:ph type="title"/>
          </p:nvPr>
        </p:nvSpPr>
        <p:spPr/>
        <p:txBody>
          <a:bodyPr/>
          <a:lstStyle/>
          <a:p>
            <a:r>
              <a:rPr lang="en-GB" dirty="0"/>
              <a:t>Likelihood</a:t>
            </a:r>
          </a:p>
        </p:txBody>
      </p:sp>
      <p:sp>
        <p:nvSpPr>
          <p:cNvPr id="3" name="Content Placeholder 2">
            <a:extLst>
              <a:ext uri="{FF2B5EF4-FFF2-40B4-BE49-F238E27FC236}">
                <a16:creationId xmlns:a16="http://schemas.microsoft.com/office/drawing/2014/main" id="{E73AACD4-5A30-4F26-8CE0-19DE23A3A893}"/>
              </a:ext>
            </a:extLst>
          </p:cNvPr>
          <p:cNvSpPr>
            <a:spLocks noGrp="1"/>
          </p:cNvSpPr>
          <p:nvPr>
            <p:ph idx="1"/>
          </p:nvPr>
        </p:nvSpPr>
        <p:spPr/>
        <p:txBody>
          <a:bodyPr/>
          <a:lstStyle/>
          <a:p>
            <a:r>
              <a:rPr lang="en-GB" dirty="0"/>
              <a:t>You can calculate the likelihood  by working out how probable the observations would be if the parameter were to have the assumed value.</a:t>
            </a:r>
          </a:p>
          <a:p>
            <a:r>
              <a:rPr lang="en-GB" dirty="0"/>
              <a:t>The concept is that parameter values that make the data more probable are better supported than values which make the data less probable.</a:t>
            </a:r>
          </a:p>
        </p:txBody>
      </p:sp>
    </p:spTree>
    <p:extLst>
      <p:ext uri="{BB962C8B-B14F-4D97-AF65-F5344CB8AC3E}">
        <p14:creationId xmlns:p14="http://schemas.microsoft.com/office/powerpoint/2010/main" val="163106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2FAE-26BB-45E0-9723-2AC2045231CD}"/>
              </a:ext>
            </a:extLst>
          </p:cNvPr>
          <p:cNvSpPr>
            <a:spLocks noGrp="1"/>
          </p:cNvSpPr>
          <p:nvPr>
            <p:ph type="title"/>
          </p:nvPr>
        </p:nvSpPr>
        <p:spPr/>
        <p:txBody>
          <a:bodyPr/>
          <a:lstStyle/>
          <a:p>
            <a:r>
              <a:rPr lang="en-GB" dirty="0"/>
              <a:t>Example with binomial probability</a:t>
            </a:r>
          </a:p>
        </p:txBody>
      </p:sp>
      <p:sp>
        <p:nvSpPr>
          <p:cNvPr id="3" name="Content Placeholder 2">
            <a:extLst>
              <a:ext uri="{FF2B5EF4-FFF2-40B4-BE49-F238E27FC236}">
                <a16:creationId xmlns:a16="http://schemas.microsoft.com/office/drawing/2014/main" id="{6703CC59-FA8F-4D1B-8458-FBF2AE36995F}"/>
              </a:ext>
            </a:extLst>
          </p:cNvPr>
          <p:cNvSpPr>
            <a:spLocks noGrp="1"/>
          </p:cNvSpPr>
          <p:nvPr>
            <p:ph idx="1"/>
          </p:nvPr>
        </p:nvSpPr>
        <p:spPr/>
        <p:txBody>
          <a:bodyPr/>
          <a:lstStyle/>
          <a:p>
            <a:r>
              <a:rPr lang="en-GB" dirty="0"/>
              <a:t>Small study – 2 outcomes Failure (F) or Survival (S)</a:t>
            </a:r>
          </a:p>
          <a:p>
            <a:r>
              <a:rPr lang="en-GB" dirty="0"/>
              <a:t>Question: what’s the risk of failure in the population from which this sample was drawn?</a:t>
            </a:r>
          </a:p>
        </p:txBody>
      </p:sp>
      <p:pic>
        <p:nvPicPr>
          <p:cNvPr id="4" name="Picture 3">
            <a:extLst>
              <a:ext uri="{FF2B5EF4-FFF2-40B4-BE49-F238E27FC236}">
                <a16:creationId xmlns:a16="http://schemas.microsoft.com/office/drawing/2014/main" id="{2AD1F11A-C498-4D80-B9C1-D6185F48749B}"/>
              </a:ext>
            </a:extLst>
          </p:cNvPr>
          <p:cNvPicPr>
            <a:picLocks noChangeAspect="1"/>
          </p:cNvPicPr>
          <p:nvPr/>
        </p:nvPicPr>
        <p:blipFill>
          <a:blip r:embed="rId2"/>
          <a:stretch>
            <a:fillRect/>
          </a:stretch>
        </p:blipFill>
        <p:spPr>
          <a:xfrm>
            <a:off x="1138055" y="3712073"/>
            <a:ext cx="9915889" cy="1260979"/>
          </a:xfrm>
          <a:prstGeom prst="rect">
            <a:avLst/>
          </a:prstGeom>
        </p:spPr>
      </p:pic>
    </p:spTree>
    <p:extLst>
      <p:ext uri="{BB962C8B-B14F-4D97-AF65-F5344CB8AC3E}">
        <p14:creationId xmlns:p14="http://schemas.microsoft.com/office/powerpoint/2010/main" val="394137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FDEF2-709E-434D-96C7-2CD1B20DF6E0}"/>
              </a:ext>
            </a:extLst>
          </p:cNvPr>
          <p:cNvSpPr>
            <a:spLocks noGrp="1"/>
          </p:cNvSpPr>
          <p:nvPr>
            <p:ph type="title"/>
          </p:nvPr>
        </p:nvSpPr>
        <p:spPr/>
        <p:txBody>
          <a:bodyPr/>
          <a:lstStyle/>
          <a:p>
            <a:r>
              <a:rPr lang="en-GB" dirty="0"/>
              <a:t>Let’s explore that model you’ve just made.</a:t>
            </a:r>
          </a:p>
        </p:txBody>
      </p:sp>
      <p:sp>
        <p:nvSpPr>
          <p:cNvPr id="3" name="Content Placeholder 2">
            <a:extLst>
              <a:ext uri="{FF2B5EF4-FFF2-40B4-BE49-F238E27FC236}">
                <a16:creationId xmlns:a16="http://schemas.microsoft.com/office/drawing/2014/main" id="{2101D490-F170-423C-B1B2-81841B7B9A46}"/>
              </a:ext>
            </a:extLst>
          </p:cNvPr>
          <p:cNvSpPr>
            <a:spLocks noGrp="1"/>
          </p:cNvSpPr>
          <p:nvPr>
            <p:ph idx="1"/>
          </p:nvPr>
        </p:nvSpPr>
        <p:spPr/>
        <p:txBody>
          <a:bodyPr/>
          <a:lstStyle/>
          <a:p>
            <a:r>
              <a:rPr lang="en-GB" dirty="0"/>
              <a:t>What’s the probability of each individual outcome, using </a:t>
            </a:r>
            <a:r>
              <a:rPr lang="el-GR" dirty="0"/>
              <a:t>π</a:t>
            </a:r>
            <a:r>
              <a:rPr lang="en-GB" dirty="0"/>
              <a:t> ?</a:t>
            </a:r>
          </a:p>
          <a:p>
            <a:pPr marL="0" indent="0">
              <a:buNone/>
            </a:pPr>
            <a:endParaRPr lang="en-GB" dirty="0"/>
          </a:p>
          <a:p>
            <a:pPr marL="0" indent="0">
              <a:buNone/>
            </a:pPr>
            <a:endParaRPr lang="en-GB" dirty="0"/>
          </a:p>
          <a:p>
            <a:r>
              <a:rPr lang="en-GB" dirty="0"/>
              <a:t>What’s the value when we say your </a:t>
            </a:r>
            <a:r>
              <a:rPr lang="el-GR" dirty="0"/>
              <a:t>π</a:t>
            </a:r>
            <a:r>
              <a:rPr lang="en-GB" dirty="0"/>
              <a:t> equals 0.1?</a:t>
            </a:r>
          </a:p>
          <a:p>
            <a:pPr lvl="1"/>
            <a:r>
              <a:rPr lang="en-GB" dirty="0"/>
              <a:t>0.5?</a:t>
            </a:r>
          </a:p>
          <a:p>
            <a:pPr lvl="1"/>
            <a:endParaRPr lang="en-GB" dirty="0"/>
          </a:p>
          <a:p>
            <a:pPr lvl="1"/>
            <a:endParaRPr lang="en-GB" dirty="0"/>
          </a:p>
          <a:p>
            <a:r>
              <a:rPr lang="en-GB" dirty="0"/>
              <a:t>The probability of this data being true is greater if </a:t>
            </a:r>
            <a:r>
              <a:rPr lang="el-GR" dirty="0"/>
              <a:t>π</a:t>
            </a:r>
            <a:r>
              <a:rPr lang="en-GB" dirty="0"/>
              <a:t> is 0.5 than 0.1</a:t>
            </a:r>
          </a:p>
          <a:p>
            <a:r>
              <a:rPr lang="en-GB" dirty="0"/>
              <a:t>What’s the generalised form of this binomial model?</a:t>
            </a:r>
          </a:p>
          <a:p>
            <a:pPr marL="0" indent="0">
              <a:buNone/>
            </a:pPr>
            <a:endParaRPr lang="en-GB" dirty="0"/>
          </a:p>
          <a:p>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E5334FEA-22F0-44AD-A773-C457E0A6D0C9}"/>
              </a:ext>
            </a:extLst>
          </p:cNvPr>
          <p:cNvPicPr>
            <a:picLocks noChangeAspect="1"/>
          </p:cNvPicPr>
          <p:nvPr/>
        </p:nvPicPr>
        <p:blipFill>
          <a:blip r:embed="rId2"/>
          <a:stretch>
            <a:fillRect/>
          </a:stretch>
        </p:blipFill>
        <p:spPr>
          <a:xfrm>
            <a:off x="838200" y="2324255"/>
            <a:ext cx="8552783" cy="767860"/>
          </a:xfrm>
          <a:prstGeom prst="rect">
            <a:avLst/>
          </a:prstGeom>
        </p:spPr>
      </p:pic>
      <p:pic>
        <p:nvPicPr>
          <p:cNvPr id="7" name="Picture 6">
            <a:extLst>
              <a:ext uri="{FF2B5EF4-FFF2-40B4-BE49-F238E27FC236}">
                <a16:creationId xmlns:a16="http://schemas.microsoft.com/office/drawing/2014/main" id="{5CF3E380-7754-4F53-A678-9607CE684F31}"/>
              </a:ext>
            </a:extLst>
          </p:cNvPr>
          <p:cNvPicPr>
            <a:picLocks noChangeAspect="1"/>
          </p:cNvPicPr>
          <p:nvPr/>
        </p:nvPicPr>
        <p:blipFill>
          <a:blip r:embed="rId3"/>
          <a:stretch>
            <a:fillRect/>
          </a:stretch>
        </p:blipFill>
        <p:spPr>
          <a:xfrm>
            <a:off x="680592" y="4320230"/>
            <a:ext cx="4433999" cy="628617"/>
          </a:xfrm>
          <a:prstGeom prst="rect">
            <a:avLst/>
          </a:prstGeom>
        </p:spPr>
      </p:pic>
      <p:pic>
        <p:nvPicPr>
          <p:cNvPr id="8" name="Picture 7">
            <a:extLst>
              <a:ext uri="{FF2B5EF4-FFF2-40B4-BE49-F238E27FC236}">
                <a16:creationId xmlns:a16="http://schemas.microsoft.com/office/drawing/2014/main" id="{8EE60E4D-D222-4F3B-91E5-987DF278196E}"/>
              </a:ext>
            </a:extLst>
          </p:cNvPr>
          <p:cNvPicPr>
            <a:picLocks noChangeAspect="1"/>
          </p:cNvPicPr>
          <p:nvPr/>
        </p:nvPicPr>
        <p:blipFill>
          <a:blip r:embed="rId4"/>
          <a:stretch>
            <a:fillRect/>
          </a:stretch>
        </p:blipFill>
        <p:spPr>
          <a:xfrm>
            <a:off x="5272199" y="4240817"/>
            <a:ext cx="4716390" cy="708029"/>
          </a:xfrm>
          <a:prstGeom prst="rect">
            <a:avLst/>
          </a:prstGeom>
        </p:spPr>
      </p:pic>
    </p:spTree>
    <p:extLst>
      <p:ext uri="{BB962C8B-B14F-4D97-AF65-F5344CB8AC3E}">
        <p14:creationId xmlns:p14="http://schemas.microsoft.com/office/powerpoint/2010/main" val="337384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D454A-E25B-43C9-90F7-8D897618C5BA}"/>
              </a:ext>
            </a:extLst>
          </p:cNvPr>
          <p:cNvSpPr>
            <a:spLocks noGrp="1"/>
          </p:cNvSpPr>
          <p:nvPr>
            <p:ph type="title"/>
          </p:nvPr>
        </p:nvSpPr>
        <p:spPr/>
        <p:txBody>
          <a:bodyPr/>
          <a:lstStyle/>
          <a:p>
            <a:r>
              <a:rPr lang="en-GB" dirty="0"/>
              <a:t>Make this model in R</a:t>
            </a:r>
          </a:p>
        </p:txBody>
      </p:sp>
      <p:sp>
        <p:nvSpPr>
          <p:cNvPr id="3" name="Content Placeholder 2">
            <a:extLst>
              <a:ext uri="{FF2B5EF4-FFF2-40B4-BE49-F238E27FC236}">
                <a16:creationId xmlns:a16="http://schemas.microsoft.com/office/drawing/2014/main" id="{711E3652-7FAB-49EC-BC5C-B46112AA1918}"/>
              </a:ext>
            </a:extLst>
          </p:cNvPr>
          <p:cNvSpPr>
            <a:spLocks noGrp="1"/>
          </p:cNvSpPr>
          <p:nvPr>
            <p:ph idx="1"/>
          </p:nvPr>
        </p:nvSpPr>
        <p:spPr/>
        <p:txBody>
          <a:bodyPr/>
          <a:lstStyle/>
          <a:p>
            <a:r>
              <a:rPr lang="en-GB" dirty="0"/>
              <a:t>Create a vector of your probability with a sequence every 0.00001.</a:t>
            </a:r>
          </a:p>
          <a:p>
            <a:r>
              <a:rPr lang="en-GB" dirty="0"/>
              <a:t>Create a second vector with the generalised equation from the last slide (4,6)</a:t>
            </a:r>
          </a:p>
          <a:p>
            <a:endParaRPr lang="en-GB" dirty="0"/>
          </a:p>
          <a:p>
            <a:r>
              <a:rPr lang="en-GB" dirty="0"/>
              <a:t>Combine these into a </a:t>
            </a:r>
            <a:r>
              <a:rPr lang="en-GB" dirty="0" err="1"/>
              <a:t>tibble</a:t>
            </a:r>
            <a:endParaRPr lang="en-GB" dirty="0"/>
          </a:p>
          <a:p>
            <a:r>
              <a:rPr lang="en-GB" dirty="0"/>
              <a:t>Find the value of pi which correlates to the maximum likelihood value</a:t>
            </a:r>
          </a:p>
          <a:p>
            <a:pPr lvl="1"/>
            <a:r>
              <a:rPr lang="en-GB" dirty="0"/>
              <a:t>You can filter by == max(var)</a:t>
            </a:r>
          </a:p>
          <a:p>
            <a:r>
              <a:rPr lang="en-GB" dirty="0"/>
              <a:t>Plot your model with ggplot2</a:t>
            </a:r>
          </a:p>
        </p:txBody>
      </p:sp>
    </p:spTree>
    <p:extLst>
      <p:ext uri="{BB962C8B-B14F-4D97-AF65-F5344CB8AC3E}">
        <p14:creationId xmlns:p14="http://schemas.microsoft.com/office/powerpoint/2010/main" val="3723426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8EB2-D255-4563-8E1E-87038E88E714}"/>
              </a:ext>
            </a:extLst>
          </p:cNvPr>
          <p:cNvSpPr>
            <a:spLocks noGrp="1"/>
          </p:cNvSpPr>
          <p:nvPr>
            <p:ph type="title"/>
          </p:nvPr>
        </p:nvSpPr>
        <p:spPr/>
        <p:txBody>
          <a:bodyPr/>
          <a:lstStyle/>
          <a:p>
            <a:r>
              <a:rPr lang="en-GB" dirty="0"/>
              <a:t>What is pi?</a:t>
            </a:r>
          </a:p>
        </p:txBody>
      </p:sp>
      <p:sp>
        <p:nvSpPr>
          <p:cNvPr id="3" name="Content Placeholder 2">
            <a:extLst>
              <a:ext uri="{FF2B5EF4-FFF2-40B4-BE49-F238E27FC236}">
                <a16:creationId xmlns:a16="http://schemas.microsoft.com/office/drawing/2014/main" id="{CA21342B-DDE9-49F9-A414-D6ABBE03061B}"/>
              </a:ext>
            </a:extLst>
          </p:cNvPr>
          <p:cNvSpPr>
            <a:spLocks noGrp="1"/>
          </p:cNvSpPr>
          <p:nvPr>
            <p:ph idx="1"/>
          </p:nvPr>
        </p:nvSpPr>
        <p:spPr/>
        <p:txBody>
          <a:bodyPr/>
          <a:lstStyle/>
          <a:p>
            <a:r>
              <a:rPr lang="en-GB" dirty="0"/>
              <a:t>The max likelihood will give you the best point estimate of </a:t>
            </a:r>
            <a:r>
              <a:rPr lang="el-GR" dirty="0"/>
              <a:t>π</a:t>
            </a:r>
            <a:r>
              <a:rPr lang="en-GB" dirty="0"/>
              <a:t>, but that isn’t good enough. There needs to be a supported range of where we think the true </a:t>
            </a:r>
            <a:r>
              <a:rPr lang="el-GR" dirty="0"/>
              <a:t>π</a:t>
            </a:r>
            <a:r>
              <a:rPr lang="en-GB" dirty="0"/>
              <a:t> is.</a:t>
            </a:r>
          </a:p>
          <a:p>
            <a:r>
              <a:rPr lang="en-GB" dirty="0"/>
              <a:t>Before we can get a supported range we need to move from pure likelihoods to likelihood ratios, which are relative measures on the 0-1 scale (sound familiar?)</a:t>
            </a:r>
          </a:p>
          <a:p>
            <a:endParaRPr lang="en-GB" dirty="0"/>
          </a:p>
          <a:p>
            <a:endParaRPr lang="en-GB" dirty="0"/>
          </a:p>
          <a:p>
            <a:r>
              <a:rPr lang="en-GB" dirty="0"/>
              <a:t>Make a new variable in your df for the LR of values of </a:t>
            </a:r>
            <a:r>
              <a:rPr lang="el-GR" dirty="0"/>
              <a:t>π</a:t>
            </a:r>
            <a:r>
              <a:rPr lang="en-GB" dirty="0"/>
              <a:t> in this model.</a:t>
            </a:r>
          </a:p>
          <a:p>
            <a:endParaRPr lang="en-GB" dirty="0"/>
          </a:p>
        </p:txBody>
      </p:sp>
      <p:pic>
        <p:nvPicPr>
          <p:cNvPr id="5" name="Picture 4">
            <a:extLst>
              <a:ext uri="{FF2B5EF4-FFF2-40B4-BE49-F238E27FC236}">
                <a16:creationId xmlns:a16="http://schemas.microsoft.com/office/drawing/2014/main" id="{22B30744-10FF-484C-A7C6-DFF671D97B95}"/>
              </a:ext>
            </a:extLst>
          </p:cNvPr>
          <p:cNvPicPr>
            <a:picLocks noChangeAspect="1"/>
          </p:cNvPicPr>
          <p:nvPr/>
        </p:nvPicPr>
        <p:blipFill>
          <a:blip r:embed="rId2"/>
          <a:stretch>
            <a:fillRect/>
          </a:stretch>
        </p:blipFill>
        <p:spPr>
          <a:xfrm>
            <a:off x="2946140" y="4442313"/>
            <a:ext cx="5363672" cy="861634"/>
          </a:xfrm>
          <a:prstGeom prst="rect">
            <a:avLst/>
          </a:prstGeom>
        </p:spPr>
      </p:pic>
    </p:spTree>
    <p:extLst>
      <p:ext uri="{BB962C8B-B14F-4D97-AF65-F5344CB8AC3E}">
        <p14:creationId xmlns:p14="http://schemas.microsoft.com/office/powerpoint/2010/main" val="70020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7D64E-4179-42C3-BB72-DDA7DC1D59AE}"/>
              </a:ext>
            </a:extLst>
          </p:cNvPr>
          <p:cNvSpPr>
            <a:spLocks noGrp="1"/>
          </p:cNvSpPr>
          <p:nvPr>
            <p:ph type="title"/>
          </p:nvPr>
        </p:nvSpPr>
        <p:spPr/>
        <p:txBody>
          <a:bodyPr/>
          <a:lstStyle/>
          <a:p>
            <a:r>
              <a:rPr lang="en-GB" dirty="0"/>
              <a:t>Stratifying to identify potential confounders</a:t>
            </a:r>
          </a:p>
        </p:txBody>
      </p:sp>
      <p:sp>
        <p:nvSpPr>
          <p:cNvPr id="3" name="Content Placeholder 2">
            <a:extLst>
              <a:ext uri="{FF2B5EF4-FFF2-40B4-BE49-F238E27FC236}">
                <a16:creationId xmlns:a16="http://schemas.microsoft.com/office/drawing/2014/main" id="{72000D7E-065D-4E9B-9F57-1BA4882C2151}"/>
              </a:ext>
            </a:extLst>
          </p:cNvPr>
          <p:cNvSpPr>
            <a:spLocks noGrp="1"/>
          </p:cNvSpPr>
          <p:nvPr>
            <p:ph idx="1"/>
          </p:nvPr>
        </p:nvSpPr>
        <p:spPr/>
        <p:txBody>
          <a:bodyPr/>
          <a:lstStyle/>
          <a:p>
            <a:r>
              <a:rPr lang="en-GB" dirty="0"/>
              <a:t>Stratifying allows us to separately investigate the association between exposure and outcome within the levels of a confounder – thereby removing the effect of that confounder and showing how much of the association is explained by that confounder.</a:t>
            </a:r>
          </a:p>
          <a:p>
            <a:r>
              <a:rPr lang="en-GB" dirty="0"/>
              <a:t>If the association differs by levels of confounder that suggests that there is something more than just the two explanatory variables at play – the exposure and confounder combine to produce a greater effect than their independent effects.</a:t>
            </a:r>
          </a:p>
        </p:txBody>
      </p:sp>
    </p:spTree>
    <p:extLst>
      <p:ext uri="{BB962C8B-B14F-4D97-AF65-F5344CB8AC3E}">
        <p14:creationId xmlns:p14="http://schemas.microsoft.com/office/powerpoint/2010/main" val="215416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81BC-F10A-4479-970C-66AECAC3EE75}"/>
              </a:ext>
            </a:extLst>
          </p:cNvPr>
          <p:cNvSpPr>
            <a:spLocks noGrp="1"/>
          </p:cNvSpPr>
          <p:nvPr>
            <p:ph type="title"/>
          </p:nvPr>
        </p:nvSpPr>
        <p:spPr/>
        <p:txBody>
          <a:bodyPr/>
          <a:lstStyle/>
          <a:p>
            <a:r>
              <a:rPr lang="en-GB" dirty="0"/>
              <a:t>Where to cut off?</a:t>
            </a:r>
          </a:p>
        </p:txBody>
      </p:sp>
      <p:sp>
        <p:nvSpPr>
          <p:cNvPr id="3" name="Content Placeholder 2">
            <a:extLst>
              <a:ext uri="{FF2B5EF4-FFF2-40B4-BE49-F238E27FC236}">
                <a16:creationId xmlns:a16="http://schemas.microsoft.com/office/drawing/2014/main" id="{19E57C6B-6FE8-445E-AF70-EF79B3C1FE52}"/>
              </a:ext>
            </a:extLst>
          </p:cNvPr>
          <p:cNvSpPr>
            <a:spLocks noGrp="1"/>
          </p:cNvSpPr>
          <p:nvPr>
            <p:ph idx="1"/>
          </p:nvPr>
        </p:nvSpPr>
        <p:spPr>
          <a:xfrm>
            <a:off x="838200" y="1825625"/>
            <a:ext cx="4279232" cy="4351338"/>
          </a:xfrm>
        </p:spPr>
        <p:txBody>
          <a:bodyPr/>
          <a:lstStyle/>
          <a:p>
            <a:r>
              <a:rPr lang="en-GB" dirty="0"/>
              <a:t>0.1465 for likelihood ratio – corresponds to 95%CI</a:t>
            </a:r>
          </a:p>
          <a:p>
            <a:r>
              <a:rPr lang="en-GB" dirty="0"/>
              <a:t>Why?</a:t>
            </a:r>
          </a:p>
        </p:txBody>
      </p:sp>
      <p:pic>
        <p:nvPicPr>
          <p:cNvPr id="5" name="Picture 4">
            <a:extLst>
              <a:ext uri="{FF2B5EF4-FFF2-40B4-BE49-F238E27FC236}">
                <a16:creationId xmlns:a16="http://schemas.microsoft.com/office/drawing/2014/main" id="{52AD3918-961A-4A7D-B204-537DE94AC965}"/>
              </a:ext>
            </a:extLst>
          </p:cNvPr>
          <p:cNvPicPr>
            <a:picLocks noChangeAspect="1"/>
          </p:cNvPicPr>
          <p:nvPr/>
        </p:nvPicPr>
        <p:blipFill>
          <a:blip r:embed="rId2"/>
          <a:stretch>
            <a:fillRect/>
          </a:stretch>
        </p:blipFill>
        <p:spPr>
          <a:xfrm>
            <a:off x="2176134" y="3322972"/>
            <a:ext cx="2135182" cy="941737"/>
          </a:xfrm>
          <a:prstGeom prst="rect">
            <a:avLst/>
          </a:prstGeom>
        </p:spPr>
      </p:pic>
      <p:pic>
        <p:nvPicPr>
          <p:cNvPr id="6" name="Picture 5">
            <a:extLst>
              <a:ext uri="{FF2B5EF4-FFF2-40B4-BE49-F238E27FC236}">
                <a16:creationId xmlns:a16="http://schemas.microsoft.com/office/drawing/2014/main" id="{D5D7A225-A0F3-4F7F-ADC0-DE31AF7FC8F5}"/>
              </a:ext>
            </a:extLst>
          </p:cNvPr>
          <p:cNvPicPr>
            <a:picLocks noChangeAspect="1"/>
          </p:cNvPicPr>
          <p:nvPr/>
        </p:nvPicPr>
        <p:blipFill>
          <a:blip r:embed="rId3"/>
          <a:stretch>
            <a:fillRect/>
          </a:stretch>
        </p:blipFill>
        <p:spPr>
          <a:xfrm>
            <a:off x="1521965" y="4829959"/>
            <a:ext cx="3896256" cy="781753"/>
          </a:xfrm>
          <a:prstGeom prst="rect">
            <a:avLst/>
          </a:prstGeom>
        </p:spPr>
      </p:pic>
      <p:pic>
        <p:nvPicPr>
          <p:cNvPr id="7" name="Picture 6">
            <a:extLst>
              <a:ext uri="{FF2B5EF4-FFF2-40B4-BE49-F238E27FC236}">
                <a16:creationId xmlns:a16="http://schemas.microsoft.com/office/drawing/2014/main" id="{E63DADEC-49F8-4BB3-AC70-EBD25EB3EFCB}"/>
              </a:ext>
            </a:extLst>
          </p:cNvPr>
          <p:cNvPicPr>
            <a:picLocks noChangeAspect="1"/>
          </p:cNvPicPr>
          <p:nvPr/>
        </p:nvPicPr>
        <p:blipFill>
          <a:blip r:embed="rId4"/>
          <a:stretch>
            <a:fillRect/>
          </a:stretch>
        </p:blipFill>
        <p:spPr>
          <a:xfrm>
            <a:off x="6455366" y="491855"/>
            <a:ext cx="5072823" cy="5874290"/>
          </a:xfrm>
          <a:prstGeom prst="rect">
            <a:avLst/>
          </a:prstGeom>
        </p:spPr>
      </p:pic>
    </p:spTree>
    <p:extLst>
      <p:ext uri="{BB962C8B-B14F-4D97-AF65-F5344CB8AC3E}">
        <p14:creationId xmlns:p14="http://schemas.microsoft.com/office/powerpoint/2010/main" val="233347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C54C9-E956-4F43-A206-7BACE4EA5891}"/>
              </a:ext>
            </a:extLst>
          </p:cNvPr>
          <p:cNvSpPr>
            <a:spLocks noGrp="1"/>
          </p:cNvSpPr>
          <p:nvPr>
            <p:ph type="title"/>
          </p:nvPr>
        </p:nvSpPr>
        <p:spPr/>
        <p:txBody>
          <a:bodyPr/>
          <a:lstStyle/>
          <a:p>
            <a:r>
              <a:rPr lang="en-GB" dirty="0"/>
              <a:t>What does this mean?</a:t>
            </a:r>
          </a:p>
        </p:txBody>
      </p:sp>
      <p:sp>
        <p:nvSpPr>
          <p:cNvPr id="3" name="Content Placeholder 2">
            <a:extLst>
              <a:ext uri="{FF2B5EF4-FFF2-40B4-BE49-F238E27FC236}">
                <a16:creationId xmlns:a16="http://schemas.microsoft.com/office/drawing/2014/main" id="{FB3A8455-1E83-4150-9BDF-AB973182DADA}"/>
              </a:ext>
            </a:extLst>
          </p:cNvPr>
          <p:cNvSpPr>
            <a:spLocks noGrp="1"/>
          </p:cNvSpPr>
          <p:nvPr>
            <p:ph idx="1"/>
          </p:nvPr>
        </p:nvSpPr>
        <p:spPr/>
        <p:txBody>
          <a:bodyPr/>
          <a:lstStyle/>
          <a:p>
            <a:r>
              <a:rPr lang="en-GB" dirty="0"/>
              <a:t>Testing a null hypothesis</a:t>
            </a:r>
          </a:p>
          <a:p>
            <a:pPr lvl="1"/>
            <a:r>
              <a:rPr lang="en-GB" dirty="0"/>
              <a:t>Prob == 0.5 = null</a:t>
            </a:r>
          </a:p>
          <a:p>
            <a:pPr lvl="1"/>
            <a:r>
              <a:rPr lang="en-GB" dirty="0"/>
              <a:t>Your prob w/max likelihood = 0.8</a:t>
            </a:r>
          </a:p>
          <a:p>
            <a:pPr lvl="1"/>
            <a:endParaRPr lang="en-GB" dirty="0"/>
          </a:p>
        </p:txBody>
      </p:sp>
      <p:pic>
        <p:nvPicPr>
          <p:cNvPr id="5" name="Picture 4">
            <a:extLst>
              <a:ext uri="{FF2B5EF4-FFF2-40B4-BE49-F238E27FC236}">
                <a16:creationId xmlns:a16="http://schemas.microsoft.com/office/drawing/2014/main" id="{9DEEFA90-F878-4EF7-8885-976EDDC75167}"/>
              </a:ext>
            </a:extLst>
          </p:cNvPr>
          <p:cNvPicPr>
            <a:picLocks noChangeAspect="1"/>
          </p:cNvPicPr>
          <p:nvPr/>
        </p:nvPicPr>
        <p:blipFill>
          <a:blip r:embed="rId2"/>
          <a:stretch>
            <a:fillRect/>
          </a:stretch>
        </p:blipFill>
        <p:spPr>
          <a:xfrm>
            <a:off x="1277153" y="3124949"/>
            <a:ext cx="4161121" cy="2885601"/>
          </a:xfrm>
          <a:prstGeom prst="rect">
            <a:avLst/>
          </a:prstGeom>
        </p:spPr>
      </p:pic>
      <p:pic>
        <p:nvPicPr>
          <p:cNvPr id="6" name="Picture 5">
            <a:extLst>
              <a:ext uri="{FF2B5EF4-FFF2-40B4-BE49-F238E27FC236}">
                <a16:creationId xmlns:a16="http://schemas.microsoft.com/office/drawing/2014/main" id="{6CB37944-C907-43F2-829C-73653093E6F5}"/>
              </a:ext>
            </a:extLst>
          </p:cNvPr>
          <p:cNvPicPr>
            <a:picLocks noChangeAspect="1"/>
          </p:cNvPicPr>
          <p:nvPr/>
        </p:nvPicPr>
        <p:blipFill>
          <a:blip r:embed="rId3"/>
          <a:stretch>
            <a:fillRect/>
          </a:stretch>
        </p:blipFill>
        <p:spPr>
          <a:xfrm>
            <a:off x="5877227" y="3155348"/>
            <a:ext cx="5037620" cy="3428247"/>
          </a:xfrm>
          <a:prstGeom prst="rect">
            <a:avLst/>
          </a:prstGeom>
        </p:spPr>
      </p:pic>
      <p:pic>
        <p:nvPicPr>
          <p:cNvPr id="7" name="Picture 6">
            <a:extLst>
              <a:ext uri="{FF2B5EF4-FFF2-40B4-BE49-F238E27FC236}">
                <a16:creationId xmlns:a16="http://schemas.microsoft.com/office/drawing/2014/main" id="{53714528-6BBE-435A-A173-70910BC3A3F1}"/>
              </a:ext>
            </a:extLst>
          </p:cNvPr>
          <p:cNvPicPr>
            <a:picLocks noChangeAspect="1"/>
          </p:cNvPicPr>
          <p:nvPr/>
        </p:nvPicPr>
        <p:blipFill>
          <a:blip r:embed="rId4"/>
          <a:stretch>
            <a:fillRect/>
          </a:stretch>
        </p:blipFill>
        <p:spPr>
          <a:xfrm>
            <a:off x="6840708" y="1264486"/>
            <a:ext cx="4074139" cy="1542521"/>
          </a:xfrm>
          <a:prstGeom prst="rect">
            <a:avLst/>
          </a:prstGeom>
        </p:spPr>
      </p:pic>
    </p:spTree>
    <p:extLst>
      <p:ext uri="{BB962C8B-B14F-4D97-AF65-F5344CB8AC3E}">
        <p14:creationId xmlns:p14="http://schemas.microsoft.com/office/powerpoint/2010/main" val="370430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05-9110-47CC-8BB1-E8148F44B2AE}"/>
              </a:ext>
            </a:extLst>
          </p:cNvPr>
          <p:cNvSpPr>
            <a:spLocks noGrp="1"/>
          </p:cNvSpPr>
          <p:nvPr>
            <p:ph type="title"/>
          </p:nvPr>
        </p:nvSpPr>
        <p:spPr/>
        <p:txBody>
          <a:bodyPr/>
          <a:lstStyle/>
          <a:p>
            <a:r>
              <a:rPr lang="en-GB" dirty="0"/>
              <a:t>Enough?</a:t>
            </a:r>
          </a:p>
        </p:txBody>
      </p:sp>
      <p:sp>
        <p:nvSpPr>
          <p:cNvPr id="3" name="Content Placeholder 2">
            <a:extLst>
              <a:ext uri="{FF2B5EF4-FFF2-40B4-BE49-F238E27FC236}">
                <a16:creationId xmlns:a16="http://schemas.microsoft.com/office/drawing/2014/main" id="{16609F41-86BE-4F72-A477-8DBC74DF5718}"/>
              </a:ext>
            </a:extLst>
          </p:cNvPr>
          <p:cNvSpPr>
            <a:spLocks noGrp="1"/>
          </p:cNvSpPr>
          <p:nvPr>
            <p:ph idx="1"/>
          </p:nvPr>
        </p:nvSpPr>
        <p:spPr>
          <a:xfrm>
            <a:off x="838200" y="1825625"/>
            <a:ext cx="4118811" cy="4351338"/>
          </a:xfrm>
        </p:spPr>
        <p:txBody>
          <a:bodyPr>
            <a:normAutofit/>
          </a:bodyPr>
          <a:lstStyle/>
          <a:p>
            <a:r>
              <a:rPr lang="en-GB" dirty="0"/>
              <a:t>You can translate this into a p-value using the following</a:t>
            </a:r>
          </a:p>
          <a:p>
            <a:endParaRPr lang="en-GB" dirty="0"/>
          </a:p>
          <a:p>
            <a:r>
              <a:rPr lang="en-GB" dirty="0"/>
              <a:t>RHS is the Chi Squared statistic for a N(0,1) distribution</a:t>
            </a:r>
          </a:p>
          <a:p>
            <a:endParaRPr lang="en-GB" dirty="0"/>
          </a:p>
          <a:p>
            <a:endParaRPr lang="en-GB" dirty="0"/>
          </a:p>
          <a:p>
            <a:endParaRPr lang="en-GB" dirty="0"/>
          </a:p>
          <a:p>
            <a:endParaRPr lang="en-GB" dirty="0"/>
          </a:p>
          <a:p>
            <a:pPr marL="0" indent="0">
              <a:buNone/>
            </a:pPr>
            <a:endParaRPr lang="en-GB" dirty="0"/>
          </a:p>
          <a:p>
            <a:endParaRPr lang="en-GB" dirty="0"/>
          </a:p>
        </p:txBody>
      </p:sp>
      <p:pic>
        <p:nvPicPr>
          <p:cNvPr id="4" name="Picture 3">
            <a:extLst>
              <a:ext uri="{FF2B5EF4-FFF2-40B4-BE49-F238E27FC236}">
                <a16:creationId xmlns:a16="http://schemas.microsoft.com/office/drawing/2014/main" id="{D4C01073-8FF9-4753-BC49-0890AA4D8FB9}"/>
              </a:ext>
            </a:extLst>
          </p:cNvPr>
          <p:cNvPicPr>
            <a:picLocks noChangeAspect="1"/>
          </p:cNvPicPr>
          <p:nvPr/>
        </p:nvPicPr>
        <p:blipFill>
          <a:blip r:embed="rId2"/>
          <a:stretch>
            <a:fillRect/>
          </a:stretch>
        </p:blipFill>
        <p:spPr>
          <a:xfrm>
            <a:off x="5658132" y="1261769"/>
            <a:ext cx="5860100" cy="3335340"/>
          </a:xfrm>
          <a:prstGeom prst="rect">
            <a:avLst/>
          </a:prstGeom>
        </p:spPr>
      </p:pic>
      <p:pic>
        <p:nvPicPr>
          <p:cNvPr id="5" name="Picture 4">
            <a:extLst>
              <a:ext uri="{FF2B5EF4-FFF2-40B4-BE49-F238E27FC236}">
                <a16:creationId xmlns:a16="http://schemas.microsoft.com/office/drawing/2014/main" id="{79B754FC-F724-45AA-861C-339FE8FD7B83}"/>
              </a:ext>
            </a:extLst>
          </p:cNvPr>
          <p:cNvPicPr>
            <a:picLocks noChangeAspect="1"/>
          </p:cNvPicPr>
          <p:nvPr/>
        </p:nvPicPr>
        <p:blipFill>
          <a:blip r:embed="rId3"/>
          <a:stretch>
            <a:fillRect/>
          </a:stretch>
        </p:blipFill>
        <p:spPr>
          <a:xfrm>
            <a:off x="5658132" y="4683107"/>
            <a:ext cx="3950597" cy="1150961"/>
          </a:xfrm>
          <a:prstGeom prst="rect">
            <a:avLst/>
          </a:prstGeom>
        </p:spPr>
      </p:pic>
      <p:pic>
        <p:nvPicPr>
          <p:cNvPr id="6" name="Picture 5">
            <a:extLst>
              <a:ext uri="{FF2B5EF4-FFF2-40B4-BE49-F238E27FC236}">
                <a16:creationId xmlns:a16="http://schemas.microsoft.com/office/drawing/2014/main" id="{E62CA5AB-9675-4369-8385-DFEF74EAD80B}"/>
              </a:ext>
            </a:extLst>
          </p:cNvPr>
          <p:cNvPicPr>
            <a:picLocks noChangeAspect="1"/>
          </p:cNvPicPr>
          <p:nvPr/>
        </p:nvPicPr>
        <p:blipFill rotWithShape="1">
          <a:blip r:embed="rId4"/>
          <a:srcRect r="10516" b="19891"/>
          <a:stretch/>
        </p:blipFill>
        <p:spPr>
          <a:xfrm>
            <a:off x="1271337" y="5058790"/>
            <a:ext cx="3685674" cy="1550557"/>
          </a:xfrm>
          <a:prstGeom prst="rect">
            <a:avLst/>
          </a:prstGeom>
        </p:spPr>
      </p:pic>
    </p:spTree>
    <p:extLst>
      <p:ext uri="{BB962C8B-B14F-4D97-AF65-F5344CB8AC3E}">
        <p14:creationId xmlns:p14="http://schemas.microsoft.com/office/powerpoint/2010/main" val="399545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5E21C-A4B9-45F1-BC96-F987BC4689E9}"/>
              </a:ext>
            </a:extLst>
          </p:cNvPr>
          <p:cNvSpPr>
            <a:spLocks noGrp="1"/>
          </p:cNvSpPr>
          <p:nvPr>
            <p:ph type="title"/>
          </p:nvPr>
        </p:nvSpPr>
        <p:spPr/>
        <p:txBody>
          <a:bodyPr/>
          <a:lstStyle/>
          <a:p>
            <a:r>
              <a:rPr lang="en-GB" dirty="0"/>
              <a:t>Summary Likelihood</a:t>
            </a:r>
          </a:p>
        </p:txBody>
      </p:sp>
      <p:sp>
        <p:nvSpPr>
          <p:cNvPr id="3" name="Content Placeholder 2">
            <a:extLst>
              <a:ext uri="{FF2B5EF4-FFF2-40B4-BE49-F238E27FC236}">
                <a16:creationId xmlns:a16="http://schemas.microsoft.com/office/drawing/2014/main" id="{1E7B7FBB-E630-442B-934C-0363EC414FFB}"/>
              </a:ext>
            </a:extLst>
          </p:cNvPr>
          <p:cNvSpPr>
            <a:spLocks noGrp="1"/>
          </p:cNvSpPr>
          <p:nvPr>
            <p:ph idx="1"/>
          </p:nvPr>
        </p:nvSpPr>
        <p:spPr/>
        <p:txBody>
          <a:bodyPr>
            <a:normAutofit/>
          </a:bodyPr>
          <a:lstStyle/>
          <a:p>
            <a:r>
              <a:rPr lang="en-GB" dirty="0"/>
              <a:t>Likelihood quantifies the extent to which data support different values of the parameter of interest </a:t>
            </a:r>
          </a:p>
          <a:p>
            <a:r>
              <a:rPr lang="en-GB" dirty="0"/>
              <a:t>To obtain point estimate of parameter, choose the parameter value which maximises the likelihood</a:t>
            </a:r>
          </a:p>
          <a:p>
            <a:r>
              <a:rPr lang="en-GB" dirty="0"/>
              <a:t>Can also obtain a supported range (confidence interval) by choosing a cut-off for the likelihood ratio and perform statistical significance (hypothesis) tests using the likelihood ratio test.</a:t>
            </a:r>
          </a:p>
        </p:txBody>
      </p:sp>
    </p:spTree>
    <p:extLst>
      <p:ext uri="{BB962C8B-B14F-4D97-AF65-F5344CB8AC3E}">
        <p14:creationId xmlns:p14="http://schemas.microsoft.com/office/powerpoint/2010/main" val="574847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6E824-3C5D-4F15-8189-30031CC2B951}"/>
              </a:ext>
            </a:extLst>
          </p:cNvPr>
          <p:cNvSpPr>
            <a:spLocks noGrp="1"/>
          </p:cNvSpPr>
          <p:nvPr>
            <p:ph type="title"/>
          </p:nvPr>
        </p:nvSpPr>
        <p:spPr/>
        <p:txBody>
          <a:bodyPr/>
          <a:lstStyle/>
          <a:p>
            <a:r>
              <a:rPr lang="en-GB" dirty="0"/>
              <a:t>BUT WAIT</a:t>
            </a:r>
          </a:p>
        </p:txBody>
      </p:sp>
      <p:sp>
        <p:nvSpPr>
          <p:cNvPr id="3" name="Content Placeholder 2">
            <a:extLst>
              <a:ext uri="{FF2B5EF4-FFF2-40B4-BE49-F238E27FC236}">
                <a16:creationId xmlns:a16="http://schemas.microsoft.com/office/drawing/2014/main" id="{FAF90E2B-FE1D-4C04-BABB-99ABE6629DA7}"/>
              </a:ext>
            </a:extLst>
          </p:cNvPr>
          <p:cNvSpPr>
            <a:spLocks noGrp="1"/>
          </p:cNvSpPr>
          <p:nvPr>
            <p:ph idx="1"/>
          </p:nvPr>
        </p:nvSpPr>
        <p:spPr/>
        <p:txBody>
          <a:bodyPr/>
          <a:lstStyle/>
          <a:p>
            <a:r>
              <a:rPr lang="en-GB" dirty="0"/>
              <a:t>WHAT IF THE UNDERLYING DISTRIBUTION ISN’T PARAMETRIC</a:t>
            </a:r>
          </a:p>
          <a:p>
            <a:endParaRPr lang="en-GB" dirty="0"/>
          </a:p>
          <a:p>
            <a:r>
              <a:rPr lang="en-GB" dirty="0"/>
              <a:t>WHAT ABOUT THE H0</a:t>
            </a:r>
          </a:p>
          <a:p>
            <a:endParaRPr lang="en-GB" dirty="0"/>
          </a:p>
          <a:p>
            <a:r>
              <a:rPr lang="en-GB" dirty="0"/>
              <a:t>WHAT ABOUT THE P-VALUES</a:t>
            </a:r>
          </a:p>
          <a:p>
            <a:endParaRPr lang="en-GB" dirty="0"/>
          </a:p>
          <a:p>
            <a:endParaRPr lang="en-GB" dirty="0"/>
          </a:p>
          <a:p>
            <a:r>
              <a:rPr lang="en-GB" dirty="0"/>
              <a:t>Lmao idk</a:t>
            </a:r>
          </a:p>
        </p:txBody>
      </p:sp>
      <p:pic>
        <p:nvPicPr>
          <p:cNvPr id="3074" name="Picture 2">
            <a:extLst>
              <a:ext uri="{FF2B5EF4-FFF2-40B4-BE49-F238E27FC236}">
                <a16:creationId xmlns:a16="http://schemas.microsoft.com/office/drawing/2014/main" id="{8BDDA6BD-64BA-4186-B426-59E4AACC3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209" y="2822090"/>
            <a:ext cx="5964218" cy="3354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21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DC08A-6252-4D43-BCF4-6E37C210C35D}"/>
              </a:ext>
            </a:extLst>
          </p:cNvPr>
          <p:cNvSpPr>
            <a:spLocks noGrp="1"/>
          </p:cNvSpPr>
          <p:nvPr>
            <p:ph type="title"/>
          </p:nvPr>
        </p:nvSpPr>
        <p:spPr/>
        <p:txBody>
          <a:bodyPr/>
          <a:lstStyle/>
          <a:p>
            <a:endParaRPr lang="en-GB"/>
          </a:p>
        </p:txBody>
      </p:sp>
      <p:pic>
        <p:nvPicPr>
          <p:cNvPr id="2050" name="Picture 2">
            <a:extLst>
              <a:ext uri="{FF2B5EF4-FFF2-40B4-BE49-F238E27FC236}">
                <a16:creationId xmlns:a16="http://schemas.microsoft.com/office/drawing/2014/main" id="{1197BFC5-C192-4411-ACD6-1E39B1F31E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44754" y="477754"/>
            <a:ext cx="5902492" cy="5902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216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14B55-2E31-4E56-9585-CBAEA9F31C83}"/>
              </a:ext>
            </a:extLst>
          </p:cNvPr>
          <p:cNvSpPr>
            <a:spLocks noGrp="1"/>
          </p:cNvSpPr>
          <p:nvPr>
            <p:ph type="title"/>
          </p:nvPr>
        </p:nvSpPr>
        <p:spPr/>
        <p:txBody>
          <a:bodyPr/>
          <a:lstStyle/>
          <a:p>
            <a:r>
              <a:rPr lang="en-GB" dirty="0"/>
              <a:t>Bias in case control studies</a:t>
            </a:r>
          </a:p>
        </p:txBody>
      </p:sp>
      <p:sp>
        <p:nvSpPr>
          <p:cNvPr id="3" name="Content Placeholder 2">
            <a:extLst>
              <a:ext uri="{FF2B5EF4-FFF2-40B4-BE49-F238E27FC236}">
                <a16:creationId xmlns:a16="http://schemas.microsoft.com/office/drawing/2014/main" id="{1214A93F-2E9F-4D21-AB13-5D4E507F036C}"/>
              </a:ext>
            </a:extLst>
          </p:cNvPr>
          <p:cNvSpPr>
            <a:spLocks noGrp="1"/>
          </p:cNvSpPr>
          <p:nvPr>
            <p:ph idx="1"/>
          </p:nvPr>
        </p:nvSpPr>
        <p:spPr/>
        <p:txBody>
          <a:bodyPr>
            <a:normAutofit lnSpcReduction="10000"/>
          </a:bodyPr>
          <a:lstStyle/>
          <a:p>
            <a:r>
              <a:rPr lang="en-GB" dirty="0"/>
              <a:t>Selection bias</a:t>
            </a:r>
          </a:p>
          <a:p>
            <a:pPr lvl="1"/>
            <a:r>
              <a:rPr lang="en-GB" dirty="0"/>
              <a:t>Exposed cases may be more willing to take place in a study – hence the self fulfilling effort of recruitment. This exposure status affecting enrolment won’t happen in the controls.</a:t>
            </a:r>
          </a:p>
          <a:p>
            <a:pPr lvl="1"/>
            <a:r>
              <a:rPr lang="en-GB" dirty="0"/>
              <a:t>Exposed cases are more likely to be selected than non-exposed – see household and hospital data.</a:t>
            </a:r>
          </a:p>
          <a:p>
            <a:pPr lvl="1"/>
            <a:r>
              <a:rPr lang="en-GB" dirty="0"/>
              <a:t>Try and not select on exposure status.</a:t>
            </a:r>
          </a:p>
          <a:p>
            <a:r>
              <a:rPr lang="en-GB" dirty="0"/>
              <a:t>Missing data bias</a:t>
            </a:r>
          </a:p>
          <a:p>
            <a:pPr lvl="1"/>
            <a:r>
              <a:rPr lang="en-GB" dirty="0"/>
              <a:t>Is the missing data correlated with the exposure or outcome?</a:t>
            </a:r>
          </a:p>
          <a:p>
            <a:pPr lvl="1"/>
            <a:r>
              <a:rPr lang="en-GB" dirty="0"/>
              <a:t>If so, don’t adjust for it.</a:t>
            </a:r>
          </a:p>
          <a:p>
            <a:pPr lvl="1"/>
            <a:r>
              <a:rPr lang="en-GB" dirty="0"/>
              <a:t>If the missingness is truly random then you can use multiple imputation to ‘fill in the gaps’</a:t>
            </a:r>
          </a:p>
        </p:txBody>
      </p:sp>
    </p:spTree>
    <p:extLst>
      <p:ext uri="{BB962C8B-B14F-4D97-AF65-F5344CB8AC3E}">
        <p14:creationId xmlns:p14="http://schemas.microsoft.com/office/powerpoint/2010/main" val="392943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61088-EFFE-4DB0-9F92-013E33C7C242}"/>
              </a:ext>
            </a:extLst>
          </p:cNvPr>
          <p:cNvSpPr>
            <a:spLocks noGrp="1"/>
          </p:cNvSpPr>
          <p:nvPr>
            <p:ph type="title"/>
          </p:nvPr>
        </p:nvSpPr>
        <p:spPr/>
        <p:txBody>
          <a:bodyPr/>
          <a:lstStyle/>
          <a:p>
            <a:r>
              <a:rPr lang="en-GB" dirty="0"/>
              <a:t>Information Bias – Measurement Error</a:t>
            </a:r>
          </a:p>
        </p:txBody>
      </p:sp>
      <p:sp>
        <p:nvSpPr>
          <p:cNvPr id="3" name="Content Placeholder 2">
            <a:extLst>
              <a:ext uri="{FF2B5EF4-FFF2-40B4-BE49-F238E27FC236}">
                <a16:creationId xmlns:a16="http://schemas.microsoft.com/office/drawing/2014/main" id="{34B44848-113D-4009-A136-AE741B713A7D}"/>
              </a:ext>
            </a:extLst>
          </p:cNvPr>
          <p:cNvSpPr>
            <a:spLocks noGrp="1"/>
          </p:cNvSpPr>
          <p:nvPr>
            <p:ph idx="1"/>
          </p:nvPr>
        </p:nvSpPr>
        <p:spPr/>
        <p:txBody>
          <a:bodyPr>
            <a:normAutofit/>
          </a:bodyPr>
          <a:lstStyle/>
          <a:p>
            <a:r>
              <a:rPr lang="en-GB" dirty="0"/>
              <a:t>Can happen with any kind of data, and be differential or non-differential.</a:t>
            </a:r>
          </a:p>
          <a:p>
            <a:r>
              <a:rPr lang="en-GB" dirty="0"/>
              <a:t>Causes</a:t>
            </a:r>
          </a:p>
          <a:p>
            <a:pPr lvl="1"/>
            <a:r>
              <a:rPr lang="en-GB" dirty="0"/>
              <a:t>Poor Design!!!!!!!!!!!!!!!!!!</a:t>
            </a:r>
          </a:p>
          <a:p>
            <a:pPr lvl="2"/>
            <a:r>
              <a:rPr lang="en-GB" dirty="0"/>
              <a:t>CHECK YOUR QUESTIONNAIRE QUESTIONS TO MAKE SURE THEY DON’T DISCRIMINATE BASED ON EXPOSURE OR OUTCOME STATUS</a:t>
            </a:r>
          </a:p>
          <a:p>
            <a:pPr lvl="1"/>
            <a:r>
              <a:rPr lang="en-GB" dirty="0"/>
              <a:t>Poorly calibrated instruments (any assessment scale)</a:t>
            </a:r>
          </a:p>
          <a:p>
            <a:pPr lvl="1"/>
            <a:r>
              <a:rPr lang="en-GB" dirty="0"/>
              <a:t>Poor instructions to field workers</a:t>
            </a:r>
          </a:p>
          <a:p>
            <a:pPr lvl="2"/>
            <a:r>
              <a:rPr lang="en-GB" dirty="0"/>
              <a:t>Could be detail in your protocol, or training of observers in interpretation or testing</a:t>
            </a:r>
          </a:p>
          <a:p>
            <a:pPr lvl="2"/>
            <a:r>
              <a:rPr lang="en-GB" dirty="0"/>
              <a:t>Actually telling them to treat controls the same as cases!</a:t>
            </a:r>
          </a:p>
          <a:p>
            <a:pPr lvl="1"/>
            <a:endParaRPr lang="en-GB" dirty="0"/>
          </a:p>
        </p:txBody>
      </p:sp>
    </p:spTree>
    <p:extLst>
      <p:ext uri="{BB962C8B-B14F-4D97-AF65-F5344CB8AC3E}">
        <p14:creationId xmlns:p14="http://schemas.microsoft.com/office/powerpoint/2010/main" val="331348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5C69-C9D3-45C7-B1AB-59419A2CDB05}"/>
              </a:ext>
            </a:extLst>
          </p:cNvPr>
          <p:cNvSpPr>
            <a:spLocks noGrp="1"/>
          </p:cNvSpPr>
          <p:nvPr>
            <p:ph type="title"/>
          </p:nvPr>
        </p:nvSpPr>
        <p:spPr/>
        <p:txBody>
          <a:bodyPr/>
          <a:lstStyle/>
          <a:p>
            <a:r>
              <a:rPr lang="en-GB" dirty="0"/>
              <a:t>Measurement Error cont.</a:t>
            </a:r>
          </a:p>
        </p:txBody>
      </p:sp>
      <p:sp>
        <p:nvSpPr>
          <p:cNvPr id="3" name="Content Placeholder 2">
            <a:extLst>
              <a:ext uri="{FF2B5EF4-FFF2-40B4-BE49-F238E27FC236}">
                <a16:creationId xmlns:a16="http://schemas.microsoft.com/office/drawing/2014/main" id="{91BAB96D-1B67-484C-A9D8-1D0A89BA6006}"/>
              </a:ext>
            </a:extLst>
          </p:cNvPr>
          <p:cNvSpPr>
            <a:spLocks noGrp="1"/>
          </p:cNvSpPr>
          <p:nvPr>
            <p:ph idx="1"/>
          </p:nvPr>
        </p:nvSpPr>
        <p:spPr/>
        <p:txBody>
          <a:bodyPr>
            <a:normAutofit lnSpcReduction="10000"/>
          </a:bodyPr>
          <a:lstStyle/>
          <a:p>
            <a:r>
              <a:rPr lang="en-GB" dirty="0"/>
              <a:t>Poor execution</a:t>
            </a:r>
          </a:p>
          <a:p>
            <a:pPr lvl="1"/>
            <a:r>
              <a:rPr lang="en-GB" dirty="0"/>
              <a:t>Failure to follow protocol/read instructions/handle specimens correctly</a:t>
            </a:r>
          </a:p>
          <a:p>
            <a:r>
              <a:rPr lang="en-GB" dirty="0"/>
              <a:t>Recall bias</a:t>
            </a:r>
          </a:p>
          <a:p>
            <a:pPr lvl="1"/>
            <a:r>
              <a:rPr lang="en-GB" dirty="0"/>
              <a:t>Failure to remember exposure</a:t>
            </a:r>
          </a:p>
          <a:p>
            <a:pPr lvl="1"/>
            <a:r>
              <a:rPr lang="en-GB" dirty="0"/>
              <a:t>Proxy respondents may not know/may be influenced by public knowledge</a:t>
            </a:r>
          </a:p>
          <a:p>
            <a:pPr lvl="1"/>
            <a:r>
              <a:rPr lang="en-GB" dirty="0"/>
              <a:t>CONFUSING QUESTIONS </a:t>
            </a:r>
          </a:p>
          <a:p>
            <a:pPr lvl="2"/>
            <a:r>
              <a:rPr lang="en-GB" dirty="0"/>
              <a:t>Have you ever taken painkillers containing codeine?</a:t>
            </a:r>
          </a:p>
          <a:p>
            <a:r>
              <a:rPr lang="en-GB" dirty="0"/>
              <a:t>Errors in data entry and analysis</a:t>
            </a:r>
          </a:p>
          <a:p>
            <a:pPr lvl="1"/>
            <a:r>
              <a:rPr lang="en-GB" dirty="0"/>
              <a:t>Late at night, inputting paper records into a database by hand, you miss a box – boom. Frame shift.</a:t>
            </a:r>
          </a:p>
          <a:p>
            <a:pPr lvl="1"/>
            <a:r>
              <a:rPr lang="en-GB" dirty="0"/>
              <a:t>Maybe that was a one, or maybe a zero, maybe my finger slipped.</a:t>
            </a:r>
          </a:p>
        </p:txBody>
      </p:sp>
    </p:spTree>
    <p:extLst>
      <p:ext uri="{BB962C8B-B14F-4D97-AF65-F5344CB8AC3E}">
        <p14:creationId xmlns:p14="http://schemas.microsoft.com/office/powerpoint/2010/main" val="121900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94973B-2EA2-4E59-B9E8-1C496F60ABC3}"/>
              </a:ext>
            </a:extLst>
          </p:cNvPr>
          <p:cNvSpPr>
            <a:spLocks noGrp="1"/>
          </p:cNvSpPr>
          <p:nvPr>
            <p:ph type="title"/>
          </p:nvPr>
        </p:nvSpPr>
        <p:spPr>
          <a:xfrm>
            <a:off x="563586" y="-146601"/>
            <a:ext cx="5170852" cy="1671564"/>
          </a:xfrm>
        </p:spPr>
        <p:txBody>
          <a:bodyPr>
            <a:normAutofit/>
          </a:bodyPr>
          <a:lstStyle/>
          <a:p>
            <a:r>
              <a:rPr lang="en-GB" sz="4000" dirty="0"/>
              <a:t>Personal Experience </a:t>
            </a:r>
          </a:p>
        </p:txBody>
      </p:sp>
      <p:pic>
        <p:nvPicPr>
          <p:cNvPr id="13" name="Picture 12">
            <a:extLst>
              <a:ext uri="{FF2B5EF4-FFF2-40B4-BE49-F238E27FC236}">
                <a16:creationId xmlns:a16="http://schemas.microsoft.com/office/drawing/2014/main" id="{42D198A3-BBE6-4096-AFE9-1B06A9EAEC78}"/>
              </a:ext>
            </a:extLst>
          </p:cNvPr>
          <p:cNvPicPr>
            <a:picLocks noChangeAspect="1"/>
          </p:cNvPicPr>
          <p:nvPr/>
        </p:nvPicPr>
        <p:blipFill>
          <a:blip r:embed="rId2"/>
          <a:stretch>
            <a:fillRect/>
          </a:stretch>
        </p:blipFill>
        <p:spPr>
          <a:xfrm>
            <a:off x="563586" y="976568"/>
            <a:ext cx="4399696" cy="5594045"/>
          </a:xfrm>
          <a:prstGeom prst="rect">
            <a:avLst/>
          </a:prstGeom>
        </p:spPr>
      </p:pic>
      <p:pic>
        <p:nvPicPr>
          <p:cNvPr id="14" name="Picture 13">
            <a:extLst>
              <a:ext uri="{FF2B5EF4-FFF2-40B4-BE49-F238E27FC236}">
                <a16:creationId xmlns:a16="http://schemas.microsoft.com/office/drawing/2014/main" id="{44ECD47E-0CA0-4CF0-B6C8-C091DA2480A3}"/>
              </a:ext>
            </a:extLst>
          </p:cNvPr>
          <p:cNvPicPr>
            <a:picLocks noChangeAspect="1"/>
          </p:cNvPicPr>
          <p:nvPr/>
        </p:nvPicPr>
        <p:blipFill rotWithShape="1">
          <a:blip r:embed="rId3"/>
          <a:srcRect l="8517" t="6815" r="6325" b="9629"/>
          <a:stretch/>
        </p:blipFill>
        <p:spPr>
          <a:xfrm>
            <a:off x="6096000" y="287387"/>
            <a:ext cx="4583335" cy="6283226"/>
          </a:xfrm>
          <a:prstGeom prst="rect">
            <a:avLst/>
          </a:prstGeom>
        </p:spPr>
      </p:pic>
    </p:spTree>
    <p:extLst>
      <p:ext uri="{BB962C8B-B14F-4D97-AF65-F5344CB8AC3E}">
        <p14:creationId xmlns:p14="http://schemas.microsoft.com/office/powerpoint/2010/main" val="3970883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A4613-5C63-4EDB-AA2D-BA32BD42BA6D}"/>
              </a:ext>
            </a:extLst>
          </p:cNvPr>
          <p:cNvSpPr>
            <a:spLocks noGrp="1"/>
          </p:cNvSpPr>
          <p:nvPr>
            <p:ph type="title"/>
          </p:nvPr>
        </p:nvSpPr>
        <p:spPr/>
        <p:txBody>
          <a:bodyPr/>
          <a:lstStyle/>
          <a:p>
            <a:r>
              <a:rPr lang="en-GB" dirty="0"/>
              <a:t>Quantify validity</a:t>
            </a:r>
          </a:p>
        </p:txBody>
      </p:sp>
      <p:sp>
        <p:nvSpPr>
          <p:cNvPr id="3" name="Content Placeholder 2">
            <a:extLst>
              <a:ext uri="{FF2B5EF4-FFF2-40B4-BE49-F238E27FC236}">
                <a16:creationId xmlns:a16="http://schemas.microsoft.com/office/drawing/2014/main" id="{B53C16AD-9982-4EA2-BCE1-DE2CF89DD9B3}"/>
              </a:ext>
            </a:extLst>
          </p:cNvPr>
          <p:cNvSpPr>
            <a:spLocks noGrp="1"/>
          </p:cNvSpPr>
          <p:nvPr>
            <p:ph idx="1"/>
          </p:nvPr>
        </p:nvSpPr>
        <p:spPr>
          <a:xfrm>
            <a:off x="838200" y="1825624"/>
            <a:ext cx="4644447" cy="4351338"/>
          </a:xfrm>
        </p:spPr>
        <p:txBody>
          <a:bodyPr/>
          <a:lstStyle/>
          <a:p>
            <a:r>
              <a:rPr lang="en-GB" dirty="0"/>
              <a:t>Continuous variable</a:t>
            </a:r>
          </a:p>
          <a:p>
            <a:pPr lvl="1"/>
            <a:r>
              <a:rPr lang="en-GB" dirty="0"/>
              <a:t>Pearson correlation?</a:t>
            </a:r>
          </a:p>
          <a:p>
            <a:pPr lvl="2"/>
            <a:r>
              <a:rPr lang="en-GB" dirty="0"/>
              <a:t>NOT ALWAYS USEFUL</a:t>
            </a:r>
          </a:p>
          <a:p>
            <a:pPr lvl="2"/>
            <a:r>
              <a:rPr lang="en-GB" dirty="0"/>
              <a:t>If a new method uses systematically lower or higher values than the gold standard then the correlation may still be r=1!!!</a:t>
            </a:r>
          </a:p>
          <a:p>
            <a:pPr lvl="1"/>
            <a:r>
              <a:rPr lang="en-GB" dirty="0"/>
              <a:t>Scatter plots of the differences vs the mean to see if there is any change in measurement at the extremes</a:t>
            </a:r>
          </a:p>
          <a:p>
            <a:pPr lvl="1"/>
            <a:endParaRPr lang="en-GB" dirty="0"/>
          </a:p>
        </p:txBody>
      </p:sp>
      <p:pic>
        <p:nvPicPr>
          <p:cNvPr id="4" name="Picture 3">
            <a:extLst>
              <a:ext uri="{FF2B5EF4-FFF2-40B4-BE49-F238E27FC236}">
                <a16:creationId xmlns:a16="http://schemas.microsoft.com/office/drawing/2014/main" id="{93BE4481-1B58-43FB-BB69-B93E668EDBE7}"/>
              </a:ext>
            </a:extLst>
          </p:cNvPr>
          <p:cNvPicPr>
            <a:picLocks noChangeAspect="1"/>
          </p:cNvPicPr>
          <p:nvPr/>
        </p:nvPicPr>
        <p:blipFill>
          <a:blip r:embed="rId2"/>
          <a:stretch>
            <a:fillRect/>
          </a:stretch>
        </p:blipFill>
        <p:spPr>
          <a:xfrm>
            <a:off x="6096000" y="36930"/>
            <a:ext cx="4937215" cy="3577389"/>
          </a:xfrm>
          <a:prstGeom prst="rect">
            <a:avLst/>
          </a:prstGeom>
        </p:spPr>
      </p:pic>
      <p:pic>
        <p:nvPicPr>
          <p:cNvPr id="5" name="Picture 4">
            <a:extLst>
              <a:ext uri="{FF2B5EF4-FFF2-40B4-BE49-F238E27FC236}">
                <a16:creationId xmlns:a16="http://schemas.microsoft.com/office/drawing/2014/main" id="{BD0EFCAE-91CF-47A5-BB86-1C9B94B78E5E}"/>
              </a:ext>
            </a:extLst>
          </p:cNvPr>
          <p:cNvPicPr>
            <a:picLocks noChangeAspect="1"/>
          </p:cNvPicPr>
          <p:nvPr/>
        </p:nvPicPr>
        <p:blipFill>
          <a:blip r:embed="rId3"/>
          <a:stretch>
            <a:fillRect/>
          </a:stretch>
        </p:blipFill>
        <p:spPr>
          <a:xfrm>
            <a:off x="6096000" y="3614319"/>
            <a:ext cx="5550568" cy="2874247"/>
          </a:xfrm>
          <a:prstGeom prst="rect">
            <a:avLst/>
          </a:prstGeom>
        </p:spPr>
      </p:pic>
    </p:spTree>
    <p:extLst>
      <p:ext uri="{BB962C8B-B14F-4D97-AF65-F5344CB8AC3E}">
        <p14:creationId xmlns:p14="http://schemas.microsoft.com/office/powerpoint/2010/main" val="116898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7CE6C-9494-4B23-B98A-E5796CD75EC0}"/>
              </a:ext>
            </a:extLst>
          </p:cNvPr>
          <p:cNvSpPr>
            <a:spLocks noGrp="1"/>
          </p:cNvSpPr>
          <p:nvPr>
            <p:ph type="title"/>
          </p:nvPr>
        </p:nvSpPr>
        <p:spPr/>
        <p:txBody>
          <a:bodyPr/>
          <a:lstStyle/>
          <a:p>
            <a:r>
              <a:rPr lang="en-GB" dirty="0"/>
              <a:t>Sensitivity, Specificity, PPV, NPV</a:t>
            </a:r>
          </a:p>
        </p:txBody>
      </p:sp>
      <p:pic>
        <p:nvPicPr>
          <p:cNvPr id="10" name="Content Placeholder 9">
            <a:extLst>
              <a:ext uri="{FF2B5EF4-FFF2-40B4-BE49-F238E27FC236}">
                <a16:creationId xmlns:a16="http://schemas.microsoft.com/office/drawing/2014/main" id="{46065A7F-4E81-40A3-B207-B030851890C9}"/>
              </a:ext>
            </a:extLst>
          </p:cNvPr>
          <p:cNvPicPr>
            <a:picLocks noGrp="1" noChangeAspect="1"/>
          </p:cNvPicPr>
          <p:nvPr>
            <p:ph idx="1"/>
          </p:nvPr>
        </p:nvPicPr>
        <p:blipFill>
          <a:blip r:embed="rId2"/>
          <a:stretch>
            <a:fillRect/>
          </a:stretch>
        </p:blipFill>
        <p:spPr>
          <a:xfrm>
            <a:off x="367682" y="1824107"/>
            <a:ext cx="11276747" cy="3209786"/>
          </a:xfrm>
        </p:spPr>
      </p:pic>
    </p:spTree>
    <p:extLst>
      <p:ext uri="{BB962C8B-B14F-4D97-AF65-F5344CB8AC3E}">
        <p14:creationId xmlns:p14="http://schemas.microsoft.com/office/powerpoint/2010/main" val="345317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7B34-3281-4845-ADC0-C81F1E579184}"/>
              </a:ext>
            </a:extLst>
          </p:cNvPr>
          <p:cNvSpPr>
            <a:spLocks noGrp="1"/>
          </p:cNvSpPr>
          <p:nvPr>
            <p:ph type="title"/>
          </p:nvPr>
        </p:nvSpPr>
        <p:spPr/>
        <p:txBody>
          <a:bodyPr/>
          <a:lstStyle/>
          <a:p>
            <a:r>
              <a:rPr lang="en-GB" dirty="0"/>
              <a:t>Sensitivity, Specificity, PPV, NPV</a:t>
            </a:r>
          </a:p>
        </p:txBody>
      </p:sp>
      <p:pic>
        <p:nvPicPr>
          <p:cNvPr id="4" name="Content Placeholder 3">
            <a:extLst>
              <a:ext uri="{FF2B5EF4-FFF2-40B4-BE49-F238E27FC236}">
                <a16:creationId xmlns:a16="http://schemas.microsoft.com/office/drawing/2014/main" id="{29B156C4-11F9-4E46-9125-B6BD548E3856}"/>
              </a:ext>
            </a:extLst>
          </p:cNvPr>
          <p:cNvPicPr>
            <a:picLocks noGrp="1" noChangeAspect="1"/>
          </p:cNvPicPr>
          <p:nvPr>
            <p:ph idx="1"/>
          </p:nvPr>
        </p:nvPicPr>
        <p:blipFill>
          <a:blip r:embed="rId2"/>
          <a:stretch>
            <a:fillRect/>
          </a:stretch>
        </p:blipFill>
        <p:spPr>
          <a:xfrm>
            <a:off x="838200" y="1690689"/>
            <a:ext cx="6557211" cy="996498"/>
          </a:xfrm>
          <a:prstGeom prst="rect">
            <a:avLst/>
          </a:prstGeom>
        </p:spPr>
      </p:pic>
      <p:pic>
        <p:nvPicPr>
          <p:cNvPr id="5" name="Picture 4">
            <a:extLst>
              <a:ext uri="{FF2B5EF4-FFF2-40B4-BE49-F238E27FC236}">
                <a16:creationId xmlns:a16="http://schemas.microsoft.com/office/drawing/2014/main" id="{2CEB4EC5-3CCB-4DFA-9249-464B22EEFA2A}"/>
              </a:ext>
            </a:extLst>
          </p:cNvPr>
          <p:cNvPicPr>
            <a:picLocks noChangeAspect="1"/>
          </p:cNvPicPr>
          <p:nvPr/>
        </p:nvPicPr>
        <p:blipFill>
          <a:blip r:embed="rId3"/>
          <a:stretch>
            <a:fillRect/>
          </a:stretch>
        </p:blipFill>
        <p:spPr>
          <a:xfrm>
            <a:off x="838200" y="2640814"/>
            <a:ext cx="6557211" cy="4165905"/>
          </a:xfrm>
          <a:prstGeom prst="rect">
            <a:avLst/>
          </a:prstGeom>
        </p:spPr>
      </p:pic>
      <p:sp>
        <p:nvSpPr>
          <p:cNvPr id="7" name="TextBox 6">
            <a:extLst>
              <a:ext uri="{FF2B5EF4-FFF2-40B4-BE49-F238E27FC236}">
                <a16:creationId xmlns:a16="http://schemas.microsoft.com/office/drawing/2014/main" id="{4C9FF701-102B-4DA1-9B5B-F97403857D8E}"/>
              </a:ext>
            </a:extLst>
          </p:cNvPr>
          <p:cNvSpPr txBox="1"/>
          <p:nvPr/>
        </p:nvSpPr>
        <p:spPr>
          <a:xfrm>
            <a:off x="7845592" y="4723766"/>
            <a:ext cx="3641558" cy="1477328"/>
          </a:xfrm>
          <a:prstGeom prst="rect">
            <a:avLst/>
          </a:prstGeom>
          <a:noFill/>
        </p:spPr>
        <p:txBody>
          <a:bodyPr wrap="square">
            <a:spAutoFit/>
          </a:bodyPr>
          <a:lstStyle/>
          <a:p>
            <a:r>
              <a:rPr lang="en-GB" sz="1800" b="0" i="1" u="none" strike="noStrike" baseline="0" dirty="0">
                <a:solidFill>
                  <a:srgbClr val="000000"/>
                </a:solidFill>
                <a:latin typeface="Times New Roman" panose="02020603050405020304" pitchFamily="18" charset="0"/>
              </a:rPr>
              <a:t>The predictive value of a test result depends upon the prevalence of the disease</a:t>
            </a:r>
            <a:r>
              <a:rPr lang="en-GB" sz="1800" b="0" i="0" u="none" strike="noStrike" baseline="0" dirty="0">
                <a:solidFill>
                  <a:srgbClr val="000000"/>
                </a:solidFill>
                <a:latin typeface="Times New Roman" panose="02020603050405020304" pitchFamily="18" charset="0"/>
              </a:rPr>
              <a:t>. </a:t>
            </a:r>
            <a:r>
              <a:rPr lang="en-GB" sz="1800" b="0" i="1" u="none" strike="noStrike" baseline="0" dirty="0">
                <a:solidFill>
                  <a:srgbClr val="000000"/>
                </a:solidFill>
                <a:latin typeface="Times New Roman" panose="02020603050405020304" pitchFamily="18" charset="0"/>
              </a:rPr>
              <a:t>The lower the prevalence, the lower the predictive value of a positive test result</a:t>
            </a:r>
            <a:r>
              <a:rPr lang="en-GB" sz="1800" b="0" i="0" u="none" strike="noStrike" baseline="0" dirty="0">
                <a:solidFill>
                  <a:srgbClr val="000000"/>
                </a:solidFill>
                <a:latin typeface="Times New Roman" panose="02020603050405020304" pitchFamily="18" charset="0"/>
              </a:rPr>
              <a:t>. </a:t>
            </a:r>
            <a:endParaRPr lang="en-GB" dirty="0"/>
          </a:p>
        </p:txBody>
      </p:sp>
      <p:sp>
        <p:nvSpPr>
          <p:cNvPr id="9" name="TextBox 8">
            <a:extLst>
              <a:ext uri="{FF2B5EF4-FFF2-40B4-BE49-F238E27FC236}">
                <a16:creationId xmlns:a16="http://schemas.microsoft.com/office/drawing/2014/main" id="{7D0EF9BA-B241-49EF-AF86-063547F53C9E}"/>
              </a:ext>
            </a:extLst>
          </p:cNvPr>
          <p:cNvSpPr txBox="1"/>
          <p:nvPr/>
        </p:nvSpPr>
        <p:spPr>
          <a:xfrm>
            <a:off x="7845592" y="1690688"/>
            <a:ext cx="3058026" cy="2031325"/>
          </a:xfrm>
          <a:prstGeom prst="rect">
            <a:avLst/>
          </a:prstGeom>
          <a:noFill/>
        </p:spPr>
        <p:txBody>
          <a:bodyPr wrap="square">
            <a:spAutoFit/>
          </a:bodyPr>
          <a:lstStyle/>
          <a:p>
            <a:r>
              <a:rPr lang="en-GB" sz="1800" b="0" i="0" u="none" strike="noStrike" baseline="0" dirty="0">
                <a:solidFill>
                  <a:srgbClr val="000000"/>
                </a:solidFill>
                <a:latin typeface="Times New Roman" panose="02020603050405020304" pitchFamily="18" charset="0"/>
              </a:rPr>
              <a:t>An ideal test has high sensitivity (correctly identifies a high proportion of individuals with disease) and high specificity (gives few positive results in individuals without disease). </a:t>
            </a:r>
            <a:endParaRPr lang="en-GB" dirty="0"/>
          </a:p>
        </p:txBody>
      </p:sp>
    </p:spTree>
    <p:extLst>
      <p:ext uri="{BB962C8B-B14F-4D97-AF65-F5344CB8AC3E}">
        <p14:creationId xmlns:p14="http://schemas.microsoft.com/office/powerpoint/2010/main" val="253465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1692</TotalTime>
  <Words>1284</Words>
  <Application>Microsoft Office PowerPoint</Application>
  <PresentationFormat>Widescreen</PresentationFormat>
  <Paragraphs>130</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Office Theme</vt:lpstr>
      <vt:lpstr>R Session 5</vt:lpstr>
      <vt:lpstr>Stratifying to identify potential confounders</vt:lpstr>
      <vt:lpstr>Bias in case control studies</vt:lpstr>
      <vt:lpstr>Information Bias – Measurement Error</vt:lpstr>
      <vt:lpstr>Measurement Error cont.</vt:lpstr>
      <vt:lpstr>Personal Experience </vt:lpstr>
      <vt:lpstr>Quantify validity</vt:lpstr>
      <vt:lpstr>Sensitivity, Specificity, PPV, NPV</vt:lpstr>
      <vt:lpstr>Sensitivity, Specificity, PPV, NPV</vt:lpstr>
      <vt:lpstr>Reliability</vt:lpstr>
      <vt:lpstr>KAPPA</vt:lpstr>
      <vt:lpstr>Interpretation of Kappa Statistic</vt:lpstr>
      <vt:lpstr>What does all this mean?</vt:lpstr>
      <vt:lpstr>Likelihood Theory</vt:lpstr>
      <vt:lpstr>Likelihood</vt:lpstr>
      <vt:lpstr>Example with binomial probability</vt:lpstr>
      <vt:lpstr>Let’s explore that model you’ve just made.</vt:lpstr>
      <vt:lpstr>Make this model in R</vt:lpstr>
      <vt:lpstr>What is pi?</vt:lpstr>
      <vt:lpstr>Where to cut off?</vt:lpstr>
      <vt:lpstr>What does this mean?</vt:lpstr>
      <vt:lpstr>Enough?</vt:lpstr>
      <vt:lpstr>Summary Likelihood</vt:lpstr>
      <vt:lpstr>BUT WAIT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Session 5</dc:title>
  <dc:creator>robins c.j.g. (cjgr1g15)</dc:creator>
  <cp:lastModifiedBy>robins c.j.g. (cjgr1g15)</cp:lastModifiedBy>
  <cp:revision>21</cp:revision>
  <dcterms:created xsi:type="dcterms:W3CDTF">2020-09-21T14:47:55Z</dcterms:created>
  <dcterms:modified xsi:type="dcterms:W3CDTF">2020-09-22T19:00:26Z</dcterms:modified>
</cp:coreProperties>
</file>